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handoutMasterIdLst>
    <p:handoutMasterId r:id="rId47"/>
  </p:handoutMasterIdLst>
  <p:sldIdLst>
    <p:sldId id="256" r:id="rId5"/>
    <p:sldId id="274" r:id="rId6"/>
    <p:sldId id="275" r:id="rId7"/>
    <p:sldId id="277" r:id="rId8"/>
    <p:sldId id="266" r:id="rId9"/>
    <p:sldId id="263" r:id="rId10"/>
    <p:sldId id="268" r:id="rId11"/>
    <p:sldId id="281" r:id="rId12"/>
    <p:sldId id="271" r:id="rId13"/>
    <p:sldId id="282" r:id="rId14"/>
    <p:sldId id="283" r:id="rId15"/>
    <p:sldId id="273" r:id="rId16"/>
    <p:sldId id="284" r:id="rId17"/>
    <p:sldId id="299" r:id="rId18"/>
    <p:sldId id="285" r:id="rId19"/>
    <p:sldId id="319" r:id="rId20"/>
    <p:sldId id="289" r:id="rId21"/>
    <p:sldId id="288" r:id="rId22"/>
    <p:sldId id="320" r:id="rId23"/>
    <p:sldId id="321" r:id="rId24"/>
    <p:sldId id="323" r:id="rId25"/>
    <p:sldId id="291" r:id="rId26"/>
    <p:sldId id="292" r:id="rId27"/>
    <p:sldId id="300" r:id="rId28"/>
    <p:sldId id="301" r:id="rId29"/>
    <p:sldId id="302" r:id="rId30"/>
    <p:sldId id="303" r:id="rId31"/>
    <p:sldId id="304" r:id="rId32"/>
    <p:sldId id="305" r:id="rId33"/>
    <p:sldId id="306" r:id="rId34"/>
    <p:sldId id="307" r:id="rId35"/>
    <p:sldId id="308" r:id="rId36"/>
    <p:sldId id="309" r:id="rId37"/>
    <p:sldId id="310" r:id="rId38"/>
    <p:sldId id="311" r:id="rId39"/>
    <p:sldId id="312" r:id="rId40"/>
    <p:sldId id="313" r:id="rId41"/>
    <p:sldId id="314" r:id="rId42"/>
    <p:sldId id="315" r:id="rId43"/>
    <p:sldId id="316" r:id="rId44"/>
    <p:sldId id="317" r:id="rId45"/>
    <p:sldId id="318" r:id="rId4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912" autoAdjust="0"/>
    <p:restoredTop sz="94660"/>
  </p:normalViewPr>
  <p:slideViewPr>
    <p:cSldViewPr snapToGrid="0">
      <p:cViewPr varScale="1">
        <p:scale>
          <a:sx n="113" d="100"/>
          <a:sy n="113" d="100"/>
        </p:scale>
        <p:origin x="114"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Taylor" userId="905c1e9a-84cb-4f0f-850b-4cda8d7278f6" providerId="ADAL" clId="{41823E8F-8B27-4C96-957A-5D72DCC7481E}"/>
    <pc:docChg chg="custSel addSld delSld modSld sldOrd">
      <pc:chgData name="Jennifer Taylor" userId="905c1e9a-84cb-4f0f-850b-4cda8d7278f6" providerId="ADAL" clId="{41823E8F-8B27-4C96-957A-5D72DCC7481E}" dt="2022-02-18T17:11:55.105" v="377" actId="2696"/>
      <pc:docMkLst>
        <pc:docMk/>
      </pc:docMkLst>
      <pc:sldChg chg="addSp delSp modSp">
        <pc:chgData name="Jennifer Taylor" userId="905c1e9a-84cb-4f0f-850b-4cda8d7278f6" providerId="ADAL" clId="{41823E8F-8B27-4C96-957A-5D72DCC7481E}" dt="2022-02-18T17:04:52.596" v="343" actId="403"/>
        <pc:sldMkLst>
          <pc:docMk/>
          <pc:sldMk cId="2295833942" sldId="256"/>
        </pc:sldMkLst>
        <pc:spChg chg="del mod">
          <ac:chgData name="Jennifer Taylor" userId="905c1e9a-84cb-4f0f-850b-4cda8d7278f6" providerId="ADAL" clId="{41823E8F-8B27-4C96-957A-5D72DCC7481E}" dt="2022-02-18T17:03:43.236" v="223"/>
          <ac:spMkLst>
            <pc:docMk/>
            <pc:sldMk cId="2295833942" sldId="256"/>
            <ac:spMk id="2" creationId="{00000000-0000-0000-0000-000000000000}"/>
          </ac:spMkLst>
        </pc:spChg>
        <pc:spChg chg="add mod">
          <ac:chgData name="Jennifer Taylor" userId="905c1e9a-84cb-4f0f-850b-4cda8d7278f6" providerId="ADAL" clId="{41823E8F-8B27-4C96-957A-5D72DCC7481E}" dt="2022-02-18T17:04:52.596" v="343" actId="403"/>
          <ac:spMkLst>
            <pc:docMk/>
            <pc:sldMk cId="2295833942" sldId="256"/>
            <ac:spMk id="3" creationId="{7C41C426-2181-4FD2-A709-527CCFA65E36}"/>
          </ac:spMkLst>
        </pc:spChg>
      </pc:sldChg>
      <pc:sldChg chg="modSp">
        <pc:chgData name="Jennifer Taylor" userId="905c1e9a-84cb-4f0f-850b-4cda8d7278f6" providerId="ADAL" clId="{41823E8F-8B27-4C96-957A-5D72DCC7481E}" dt="2022-02-18T16:52:23.604" v="3" actId="20577"/>
        <pc:sldMkLst>
          <pc:docMk/>
          <pc:sldMk cId="298818738" sldId="263"/>
        </pc:sldMkLst>
        <pc:spChg chg="mod">
          <ac:chgData name="Jennifer Taylor" userId="905c1e9a-84cb-4f0f-850b-4cda8d7278f6" providerId="ADAL" clId="{41823E8F-8B27-4C96-957A-5D72DCC7481E}" dt="2022-02-18T16:52:23.604" v="3" actId="20577"/>
          <ac:spMkLst>
            <pc:docMk/>
            <pc:sldMk cId="298818738" sldId="263"/>
            <ac:spMk id="2" creationId="{00000000-0000-0000-0000-000000000000}"/>
          </ac:spMkLst>
        </pc:spChg>
      </pc:sldChg>
      <pc:sldChg chg="modSp">
        <pc:chgData name="Jennifer Taylor" userId="905c1e9a-84cb-4f0f-850b-4cda8d7278f6" providerId="ADAL" clId="{41823E8F-8B27-4C96-957A-5D72DCC7481E}" dt="2022-02-18T16:53:02.110" v="4" actId="113"/>
        <pc:sldMkLst>
          <pc:docMk/>
          <pc:sldMk cId="1588229387" sldId="271"/>
        </pc:sldMkLst>
        <pc:spChg chg="mod">
          <ac:chgData name="Jennifer Taylor" userId="905c1e9a-84cb-4f0f-850b-4cda8d7278f6" providerId="ADAL" clId="{41823E8F-8B27-4C96-957A-5D72DCC7481E}" dt="2022-02-18T16:53:02.110" v="4" actId="113"/>
          <ac:spMkLst>
            <pc:docMk/>
            <pc:sldMk cId="1588229387" sldId="271"/>
            <ac:spMk id="2" creationId="{00000000-0000-0000-0000-000000000000}"/>
          </ac:spMkLst>
        </pc:spChg>
      </pc:sldChg>
      <pc:sldChg chg="modSp">
        <pc:chgData name="Jennifer Taylor" userId="905c1e9a-84cb-4f0f-850b-4cda8d7278f6" providerId="ADAL" clId="{41823E8F-8B27-4C96-957A-5D72DCC7481E}" dt="2022-02-18T16:53:37.081" v="7" actId="20577"/>
        <pc:sldMkLst>
          <pc:docMk/>
          <pc:sldMk cId="265956446" sldId="284"/>
        </pc:sldMkLst>
        <pc:spChg chg="mod">
          <ac:chgData name="Jennifer Taylor" userId="905c1e9a-84cb-4f0f-850b-4cda8d7278f6" providerId="ADAL" clId="{41823E8F-8B27-4C96-957A-5D72DCC7481E}" dt="2022-02-18T16:53:37.081" v="7" actId="20577"/>
          <ac:spMkLst>
            <pc:docMk/>
            <pc:sldMk cId="265956446" sldId="284"/>
            <ac:spMk id="2" creationId="{00000000-0000-0000-0000-000000000000}"/>
          </ac:spMkLst>
        </pc:spChg>
      </pc:sldChg>
      <pc:sldChg chg="modSp">
        <pc:chgData name="Jennifer Taylor" userId="905c1e9a-84cb-4f0f-850b-4cda8d7278f6" providerId="ADAL" clId="{41823E8F-8B27-4C96-957A-5D72DCC7481E}" dt="2022-02-18T17:08:52.246" v="344" actId="14100"/>
        <pc:sldMkLst>
          <pc:docMk/>
          <pc:sldMk cId="265956446" sldId="285"/>
        </pc:sldMkLst>
        <pc:spChg chg="mod">
          <ac:chgData name="Jennifer Taylor" userId="905c1e9a-84cb-4f0f-850b-4cda8d7278f6" providerId="ADAL" clId="{41823E8F-8B27-4C96-957A-5D72DCC7481E}" dt="2022-02-18T17:08:52.246" v="344" actId="14100"/>
          <ac:spMkLst>
            <pc:docMk/>
            <pc:sldMk cId="265956446" sldId="285"/>
            <ac:spMk id="2" creationId="{00000000-0000-0000-0000-000000000000}"/>
          </ac:spMkLst>
        </pc:spChg>
        <pc:picChg chg="mod">
          <ac:chgData name="Jennifer Taylor" userId="905c1e9a-84cb-4f0f-850b-4cda8d7278f6" providerId="ADAL" clId="{41823E8F-8B27-4C96-957A-5D72DCC7481E}" dt="2022-02-18T16:54:27.883" v="65" actId="1076"/>
          <ac:picMkLst>
            <pc:docMk/>
            <pc:sldMk cId="265956446" sldId="285"/>
            <ac:picMk id="1026" creationId="{00000000-0000-0000-0000-000000000000}"/>
          </ac:picMkLst>
        </pc:picChg>
      </pc:sldChg>
      <pc:sldChg chg="ord">
        <pc:chgData name="Jennifer Taylor" userId="905c1e9a-84cb-4f0f-850b-4cda8d7278f6" providerId="ADAL" clId="{41823E8F-8B27-4C96-957A-5D72DCC7481E}" dt="2022-02-18T17:10:01.083" v="353"/>
        <pc:sldMkLst>
          <pc:docMk/>
          <pc:sldMk cId="265956446" sldId="289"/>
        </pc:sldMkLst>
      </pc:sldChg>
      <pc:sldChg chg="modSp">
        <pc:chgData name="Jennifer Taylor" userId="905c1e9a-84cb-4f0f-850b-4cda8d7278f6" providerId="ADAL" clId="{41823E8F-8B27-4C96-957A-5D72DCC7481E}" dt="2022-02-18T16:53:46.197" v="13" actId="20577"/>
        <pc:sldMkLst>
          <pc:docMk/>
          <pc:sldMk cId="4149591547" sldId="299"/>
        </pc:sldMkLst>
        <pc:spChg chg="mod">
          <ac:chgData name="Jennifer Taylor" userId="905c1e9a-84cb-4f0f-850b-4cda8d7278f6" providerId="ADAL" clId="{41823E8F-8B27-4C96-957A-5D72DCC7481E}" dt="2022-02-18T16:53:46.197" v="13" actId="20577"/>
          <ac:spMkLst>
            <pc:docMk/>
            <pc:sldMk cId="4149591547" sldId="299"/>
            <ac:spMk id="3" creationId="{00000000-0000-0000-0000-000000000000}"/>
          </ac:spMkLst>
        </pc:spChg>
      </pc:sldChg>
      <pc:sldChg chg="addSp delSp modSp add">
        <pc:chgData name="Jennifer Taylor" userId="905c1e9a-84cb-4f0f-850b-4cda8d7278f6" providerId="ADAL" clId="{41823E8F-8B27-4C96-957A-5D72DCC7481E}" dt="2022-02-18T17:09:47.358" v="352" actId="1076"/>
        <pc:sldMkLst>
          <pc:docMk/>
          <pc:sldMk cId="3923746891" sldId="319"/>
        </pc:sldMkLst>
        <pc:spChg chg="del">
          <ac:chgData name="Jennifer Taylor" userId="905c1e9a-84cb-4f0f-850b-4cda8d7278f6" providerId="ADAL" clId="{41823E8F-8B27-4C96-957A-5D72DCC7481E}" dt="2022-02-18T17:08:59.421" v="347"/>
          <ac:spMkLst>
            <pc:docMk/>
            <pc:sldMk cId="3923746891" sldId="319"/>
            <ac:spMk id="2" creationId="{00000000-0000-0000-0000-000000000000}"/>
          </ac:spMkLst>
        </pc:spChg>
        <pc:spChg chg="add del mod">
          <ac:chgData name="Jennifer Taylor" userId="905c1e9a-84cb-4f0f-850b-4cda8d7278f6" providerId="ADAL" clId="{41823E8F-8B27-4C96-957A-5D72DCC7481E}" dt="2022-02-18T17:09:01.528" v="348"/>
          <ac:spMkLst>
            <pc:docMk/>
            <pc:sldMk cId="3923746891" sldId="319"/>
            <ac:spMk id="3" creationId="{8209EE30-4DCB-4847-BD20-921C1B465FC4}"/>
          </ac:spMkLst>
        </pc:spChg>
        <pc:picChg chg="add mod">
          <ac:chgData name="Jennifer Taylor" userId="905c1e9a-84cb-4f0f-850b-4cda8d7278f6" providerId="ADAL" clId="{41823E8F-8B27-4C96-957A-5D72DCC7481E}" dt="2022-02-18T17:09:47.358" v="352" actId="1076"/>
          <ac:picMkLst>
            <pc:docMk/>
            <pc:sldMk cId="3923746891" sldId="319"/>
            <ac:picMk id="4" creationId="{5CBE3615-CBAC-4459-AF19-D20951F7009A}"/>
          </ac:picMkLst>
        </pc:picChg>
        <pc:picChg chg="del">
          <ac:chgData name="Jennifer Taylor" userId="905c1e9a-84cb-4f0f-850b-4cda8d7278f6" providerId="ADAL" clId="{41823E8F-8B27-4C96-957A-5D72DCC7481E}" dt="2022-02-18T17:08:58.202" v="346"/>
          <ac:picMkLst>
            <pc:docMk/>
            <pc:sldMk cId="3923746891" sldId="319"/>
            <ac:picMk id="1026" creationId="{00000000-0000-0000-0000-000000000000}"/>
          </ac:picMkLst>
        </pc:picChg>
      </pc:sldChg>
      <pc:sldChg chg="addSp delSp modSp add">
        <pc:chgData name="Jennifer Taylor" userId="905c1e9a-84cb-4f0f-850b-4cda8d7278f6" providerId="ADAL" clId="{41823E8F-8B27-4C96-957A-5D72DCC7481E}" dt="2022-02-18T17:10:40.658" v="361" actId="1076"/>
        <pc:sldMkLst>
          <pc:docMk/>
          <pc:sldMk cId="2333715948" sldId="320"/>
        </pc:sldMkLst>
        <pc:spChg chg="del">
          <ac:chgData name="Jennifer Taylor" userId="905c1e9a-84cb-4f0f-850b-4cda8d7278f6" providerId="ADAL" clId="{41823E8F-8B27-4C96-957A-5D72DCC7481E}" dt="2022-02-18T17:10:13.959" v="357"/>
          <ac:spMkLst>
            <pc:docMk/>
            <pc:sldMk cId="2333715948" sldId="320"/>
            <ac:spMk id="2" creationId="{00000000-0000-0000-0000-000000000000}"/>
          </ac:spMkLst>
        </pc:spChg>
        <pc:spChg chg="add del mod">
          <ac:chgData name="Jennifer Taylor" userId="905c1e9a-84cb-4f0f-850b-4cda8d7278f6" providerId="ADAL" clId="{41823E8F-8B27-4C96-957A-5D72DCC7481E}" dt="2022-02-18T17:10:15.850" v="358"/>
          <ac:spMkLst>
            <pc:docMk/>
            <pc:sldMk cId="2333715948" sldId="320"/>
            <ac:spMk id="3" creationId="{D2611804-E43D-4268-9C39-26DD761373D1}"/>
          </ac:spMkLst>
        </pc:spChg>
        <pc:picChg chg="add mod">
          <ac:chgData name="Jennifer Taylor" userId="905c1e9a-84cb-4f0f-850b-4cda8d7278f6" providerId="ADAL" clId="{41823E8F-8B27-4C96-957A-5D72DCC7481E}" dt="2022-02-18T17:10:40.658" v="361" actId="1076"/>
          <ac:picMkLst>
            <pc:docMk/>
            <pc:sldMk cId="2333715948" sldId="320"/>
            <ac:picMk id="4" creationId="{E26A3E55-EE14-4C7E-A675-9D53D08060A5}"/>
          </ac:picMkLst>
        </pc:picChg>
        <pc:picChg chg="del mod">
          <ac:chgData name="Jennifer Taylor" userId="905c1e9a-84cb-4f0f-850b-4cda8d7278f6" providerId="ADAL" clId="{41823E8F-8B27-4C96-957A-5D72DCC7481E}" dt="2022-02-18T17:10:12.655" v="356"/>
          <ac:picMkLst>
            <pc:docMk/>
            <pc:sldMk cId="2333715948" sldId="320"/>
            <ac:picMk id="1026" creationId="{00000000-0000-0000-0000-000000000000}"/>
          </ac:picMkLst>
        </pc:picChg>
      </pc:sldChg>
      <pc:sldChg chg="addSp modSp add">
        <pc:chgData name="Jennifer Taylor" userId="905c1e9a-84cb-4f0f-850b-4cda8d7278f6" providerId="ADAL" clId="{41823E8F-8B27-4C96-957A-5D72DCC7481E}" dt="2022-02-18T17:11:24.002" v="370" actId="1076"/>
        <pc:sldMkLst>
          <pc:docMk/>
          <pc:sldMk cId="3189387920" sldId="321"/>
        </pc:sldMkLst>
        <pc:picChg chg="add mod">
          <ac:chgData name="Jennifer Taylor" userId="905c1e9a-84cb-4f0f-850b-4cda8d7278f6" providerId="ADAL" clId="{41823E8F-8B27-4C96-957A-5D72DCC7481E}" dt="2022-02-18T17:11:24.002" v="370" actId="1076"/>
          <ac:picMkLst>
            <pc:docMk/>
            <pc:sldMk cId="3189387920" sldId="321"/>
            <ac:picMk id="7" creationId="{FBAB83BF-93C7-4D08-A7EA-F22352FF086B}"/>
          </ac:picMkLst>
        </pc:picChg>
      </pc:sldChg>
      <pc:sldChg chg="addSp delSp modSp add del">
        <pc:chgData name="Jennifer Taylor" userId="905c1e9a-84cb-4f0f-850b-4cda8d7278f6" providerId="ADAL" clId="{41823E8F-8B27-4C96-957A-5D72DCC7481E}" dt="2022-02-18T17:11:55.105" v="377" actId="2696"/>
        <pc:sldMkLst>
          <pc:docMk/>
          <pc:sldMk cId="2897256384" sldId="322"/>
        </pc:sldMkLst>
        <pc:picChg chg="add del mod">
          <ac:chgData name="Jennifer Taylor" userId="905c1e9a-84cb-4f0f-850b-4cda8d7278f6" providerId="ADAL" clId="{41823E8F-8B27-4C96-957A-5D72DCC7481E}" dt="2022-02-18T17:11:15.062" v="368"/>
          <ac:picMkLst>
            <pc:docMk/>
            <pc:sldMk cId="2897256384" sldId="322"/>
            <ac:picMk id="3" creationId="{85CD2B5C-9123-4B41-B4DA-F5DA5F4EF302}"/>
          </ac:picMkLst>
        </pc:picChg>
      </pc:sldChg>
      <pc:sldChg chg="addSp delSp modSp add">
        <pc:chgData name="Jennifer Taylor" userId="905c1e9a-84cb-4f0f-850b-4cda8d7278f6" providerId="ADAL" clId="{41823E8F-8B27-4C96-957A-5D72DCC7481E}" dt="2022-02-18T17:11:52.106" v="376" actId="1076"/>
        <pc:sldMkLst>
          <pc:docMk/>
          <pc:sldMk cId="2763232358" sldId="323"/>
        </pc:sldMkLst>
        <pc:picChg chg="add mod">
          <ac:chgData name="Jennifer Taylor" userId="905c1e9a-84cb-4f0f-850b-4cda8d7278f6" providerId="ADAL" clId="{41823E8F-8B27-4C96-957A-5D72DCC7481E}" dt="2022-02-18T17:11:52.106" v="376" actId="1076"/>
          <ac:picMkLst>
            <pc:docMk/>
            <pc:sldMk cId="2763232358" sldId="323"/>
            <ac:picMk id="2" creationId="{99D1DF1A-D5E3-44BD-80CC-057AFFC6972E}"/>
          </ac:picMkLst>
        </pc:picChg>
        <pc:picChg chg="del">
          <ac:chgData name="Jennifer Taylor" userId="905c1e9a-84cb-4f0f-850b-4cda8d7278f6" providerId="ADAL" clId="{41823E8F-8B27-4C96-957A-5D72DCC7481E}" dt="2022-02-18T17:11:34.311" v="371"/>
          <ac:picMkLst>
            <pc:docMk/>
            <pc:sldMk cId="2763232358" sldId="323"/>
            <ac:picMk id="4" creationId="{E26A3E55-EE14-4C7E-A675-9D53D08060A5}"/>
          </ac:picMkLst>
        </pc:picChg>
      </pc:sldChg>
    </pc:docChg>
  </pc:docChgLst>
  <pc:docChgLst>
    <pc:chgData name="Jennifer Taylor" userId="905c1e9a-84cb-4f0f-850b-4cda8d7278f6" providerId="ADAL" clId="{74E0FCFA-8D38-4B97-883D-CF6FD57D0913}"/>
  </pc:docChgLst>
  <pc:docChgLst>
    <pc:chgData name="Jennifer Taylor" userId="S::j.taylor@feniscowles.blackburn.sch.uk::905c1e9a-84cb-4f0f-850b-4cda8d7278f6" providerId="AD" clId="Web-{5DD54A2E-C363-8C4F-B02E-41CFCFDC90A0}"/>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4" y="1"/>
            <a:ext cx="2945659" cy="498056"/>
          </a:xfrm>
          <a:prstGeom prst="rect">
            <a:avLst/>
          </a:prstGeom>
        </p:spPr>
        <p:txBody>
          <a:bodyPr vert="horz" lIns="91440" tIns="45720" rIns="91440" bIns="45720" rtlCol="0"/>
          <a:lstStyle>
            <a:lvl1pPr algn="r">
              <a:defRPr sz="1200"/>
            </a:lvl1pPr>
          </a:lstStyle>
          <a:p>
            <a:fld id="{0343F828-40B1-44B7-AB51-630E06C664AB}" type="datetimeFigureOut">
              <a:rPr lang="en-GB" smtClean="0"/>
              <a:pPr/>
              <a:t>03/03/2022</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4" y="9428584"/>
            <a:ext cx="2945659" cy="498055"/>
          </a:xfrm>
          <a:prstGeom prst="rect">
            <a:avLst/>
          </a:prstGeom>
        </p:spPr>
        <p:txBody>
          <a:bodyPr vert="horz" lIns="91440" tIns="45720" rIns="91440" bIns="45720" rtlCol="0" anchor="b"/>
          <a:lstStyle>
            <a:lvl1pPr algn="r">
              <a:defRPr sz="1200"/>
            </a:lvl1pPr>
          </a:lstStyle>
          <a:p>
            <a:fld id="{22ACAD99-A10D-42F5-B982-B71118C52783}" type="slidenum">
              <a:rPr lang="en-GB" smtClean="0"/>
              <a:pPr/>
              <a:t>‹#›</a:t>
            </a:fld>
            <a:endParaRPr lang="en-GB"/>
          </a:p>
        </p:txBody>
      </p:sp>
    </p:spTree>
    <p:extLst>
      <p:ext uri="{BB962C8B-B14F-4D97-AF65-F5344CB8AC3E}">
        <p14:creationId xmlns:p14="http://schemas.microsoft.com/office/powerpoint/2010/main" val="417565783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5" name="Footer Placeholder 4"/>
          <p:cNvSpPr>
            <a:spLocks noGrp="1"/>
          </p:cNvSpPr>
          <p:nvPr>
            <p:ph type="ftr" sz="quarter" idx="11"/>
          </p:nvPr>
        </p:nvSpPr>
        <p:spPr>
          <a:xfrm>
            <a:off x="2416500" y="329307"/>
            <a:ext cx="4973915"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6D22F896-40B5-4ADD-8801-0D06FADFA095}" type="slidenum">
              <a:rPr lang="en-US" dirty="0"/>
              <a:pPr/>
              <a:t>‹#›</a:t>
            </a:fld>
            <a:endParaRPr lang="en-US" dirty="0"/>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pPr/>
              <a:t>3/3/2022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8A87A34-81AB-432B-8DAE-1953F412C126}" type="datetimeFigureOut">
              <a:rPr lang="en-US" dirty="0"/>
              <a:pPr/>
              <a:t>3/3/2022</a:t>
            </a:fld>
            <a:endParaRPr lang="en-US" dirty="0"/>
          </a:p>
        </p:txBody>
      </p:sp>
      <p:sp>
        <p:nvSpPr>
          <p:cNvPr id="6" name="Footer Placeholder 5"/>
          <p:cNvSpPr>
            <a:spLocks noGrp="1"/>
          </p:cNvSpPr>
          <p:nvPr>
            <p:ph type="ftr" sz="quarter" idx="11"/>
          </p:nvPr>
        </p:nvSpPr>
        <p:spPr>
          <a:xfrm>
            <a:off x="1447382" y="318640"/>
            <a:ext cx="5541004" cy="320931"/>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8A87A34-81AB-432B-8DAE-1953F412C126}" type="datetimeFigureOut">
              <a:rPr lang="en-US" dirty="0"/>
              <a:pPr/>
              <a:t>3/3/2022</a:t>
            </a:fld>
            <a:endParaRPr lang="en-US" dirty="0"/>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youtu.be/GhAJMJUsAac"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timestables.co.uk/multiplication-tables-check/"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www.timestables.co.uk/multiplication-tables-check/" TargetMode="External"/><Relationship Id="rId2" Type="http://schemas.openxmlformats.org/officeDocument/2006/relationships/hyperlink" Target="https://ttrockstars.com/login" TargetMode="External"/><Relationship Id="rId1" Type="http://schemas.openxmlformats.org/officeDocument/2006/relationships/slideLayout" Target="../slideLayouts/slideLayout6.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trockstars.com/login"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uidance/multiplication-tables-check-development-process" TargetMode="External"/><Relationship Id="rId2" Type="http://schemas.openxmlformats.org/officeDocument/2006/relationships/hyperlink" Target="https://assets.publishing.service.gov.uk/government/uploads/system/uploads/attachment_data/file/335158/PRIMARY_national_curriculum_-_Mathematics_220714.pdf" TargetMode="Externa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www.coolmathgames.com/" TargetMode="External"/><Relationship Id="rId7" Type="http://schemas.openxmlformats.org/officeDocument/2006/relationships/hyperlink" Target="https://youtu.be/GhAJMJUsAac" TargetMode="External"/><Relationship Id="rId2" Type="http://schemas.openxmlformats.org/officeDocument/2006/relationships/hyperlink" Target="http://www.maths-games.org/times-tables-games.html" TargetMode="External"/><Relationship Id="rId1" Type="http://schemas.openxmlformats.org/officeDocument/2006/relationships/slideLayout" Target="../slideLayouts/slideLayout6.xml"/><Relationship Id="rId6" Type="http://schemas.openxmlformats.org/officeDocument/2006/relationships/hyperlink" Target="https://www.topmarks.co.uk/" TargetMode="External"/><Relationship Id="rId5" Type="http://schemas.openxmlformats.org/officeDocument/2006/relationships/hyperlink" Target="https://ttrockstars.com/" TargetMode="External"/><Relationship Id="rId4" Type="http://schemas.openxmlformats.org/officeDocument/2006/relationships/hyperlink" Target="https://uk.ixl.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BA54AF0-C4C5-4E09-A8A0-2F0A6D46A355}"/>
              </a:ext>
            </a:extLst>
          </p:cNvPr>
          <p:cNvPicPr>
            <a:picLocks noChangeAspect="1"/>
          </p:cNvPicPr>
          <p:nvPr/>
        </p:nvPicPr>
        <p:blipFill>
          <a:blip r:embed="rId2"/>
          <a:stretch>
            <a:fillRect/>
          </a:stretch>
        </p:blipFill>
        <p:spPr>
          <a:xfrm>
            <a:off x="156243" y="167374"/>
            <a:ext cx="1335396" cy="1838073"/>
          </a:xfrm>
          <a:prstGeom prst="rect">
            <a:avLst/>
          </a:prstGeom>
        </p:spPr>
      </p:pic>
      <p:sp>
        <p:nvSpPr>
          <p:cNvPr id="6" name="TextBox 5">
            <a:extLst>
              <a:ext uri="{FF2B5EF4-FFF2-40B4-BE49-F238E27FC236}">
                <a16:creationId xmlns:a16="http://schemas.microsoft.com/office/drawing/2014/main" id="{E3989C0D-09D3-4517-A7CA-5F4390C18EA2}"/>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
        <p:nvSpPr>
          <p:cNvPr id="3" name="TextBox 2">
            <a:extLst>
              <a:ext uri="{FF2B5EF4-FFF2-40B4-BE49-F238E27FC236}">
                <a16:creationId xmlns:a16="http://schemas.microsoft.com/office/drawing/2014/main" id="{7C41C426-2181-4FD2-A709-527CCFA65E36}"/>
              </a:ext>
            </a:extLst>
          </p:cNvPr>
          <p:cNvSpPr txBox="1"/>
          <p:nvPr/>
        </p:nvSpPr>
        <p:spPr>
          <a:xfrm>
            <a:off x="0" y="167374"/>
            <a:ext cx="12126897" cy="6463308"/>
          </a:xfrm>
          <a:prstGeom prst="rect">
            <a:avLst/>
          </a:prstGeom>
          <a:noFill/>
        </p:spPr>
        <p:txBody>
          <a:bodyPr wrap="square" rtlCol="0">
            <a:spAutoFit/>
          </a:bodyPr>
          <a:lstStyle/>
          <a:p>
            <a:pPr algn="ctr"/>
            <a:r>
              <a:rPr lang="en-GB" sz="5400" dirty="0">
                <a:latin typeface="Cambria" panose="02040503050406030204" pitchFamily="18" charset="0"/>
                <a:ea typeface="Cambria" panose="02040503050406030204" pitchFamily="18" charset="0"/>
              </a:rPr>
              <a:t>Year 3 and 4 </a:t>
            </a:r>
          </a:p>
          <a:p>
            <a:pPr algn="ctr"/>
            <a:endParaRPr lang="en-GB" sz="5400" dirty="0">
              <a:latin typeface="Cambria" panose="02040503050406030204" pitchFamily="18" charset="0"/>
              <a:ea typeface="Cambria" panose="02040503050406030204" pitchFamily="18" charset="0"/>
            </a:endParaRPr>
          </a:p>
          <a:p>
            <a:pPr algn="ctr"/>
            <a:r>
              <a:rPr lang="en-GB" sz="5400" dirty="0">
                <a:latin typeface="Cambria" panose="02040503050406030204" pitchFamily="18" charset="0"/>
                <a:ea typeface="Cambria" panose="02040503050406030204" pitchFamily="18" charset="0"/>
              </a:rPr>
              <a:t>Multiplication Check </a:t>
            </a:r>
          </a:p>
          <a:p>
            <a:pPr algn="ctr"/>
            <a:r>
              <a:rPr lang="en-GB" sz="5400" dirty="0">
                <a:latin typeface="Cambria" panose="02040503050406030204" pitchFamily="18" charset="0"/>
                <a:ea typeface="Cambria" panose="02040503050406030204" pitchFamily="18" charset="0"/>
              </a:rPr>
              <a:t/>
            </a:r>
            <a:br>
              <a:rPr lang="en-GB" sz="5400" dirty="0">
                <a:latin typeface="Cambria" panose="02040503050406030204" pitchFamily="18" charset="0"/>
                <a:ea typeface="Cambria" panose="02040503050406030204" pitchFamily="18" charset="0"/>
              </a:rPr>
            </a:br>
            <a:r>
              <a:rPr lang="en-GB" sz="5400" dirty="0">
                <a:latin typeface="Cambria" panose="02040503050406030204" pitchFamily="18" charset="0"/>
                <a:ea typeface="Cambria" panose="02040503050406030204" pitchFamily="18" charset="0"/>
              </a:rPr>
              <a:t>Parent Workshop </a:t>
            </a:r>
          </a:p>
          <a:p>
            <a:pPr algn="ctr"/>
            <a:endParaRPr lang="en-GB" sz="5400" dirty="0">
              <a:latin typeface="Cambria" panose="02040503050406030204" pitchFamily="18" charset="0"/>
              <a:ea typeface="Cambria" panose="02040503050406030204" pitchFamily="18" charset="0"/>
            </a:endParaRPr>
          </a:p>
          <a:p>
            <a:pPr algn="ctr"/>
            <a:r>
              <a:rPr lang="en-GB" sz="5400" dirty="0">
                <a:latin typeface="Cambria" panose="02040503050406030204" pitchFamily="18" charset="0"/>
                <a:ea typeface="Cambria" panose="02040503050406030204" pitchFamily="18" charset="0"/>
              </a:rPr>
              <a:t>Thursday 3</a:t>
            </a:r>
            <a:r>
              <a:rPr lang="en-GB" sz="5400" baseline="30000" dirty="0">
                <a:latin typeface="Cambria" panose="02040503050406030204" pitchFamily="18" charset="0"/>
                <a:ea typeface="Cambria" panose="02040503050406030204" pitchFamily="18" charset="0"/>
              </a:rPr>
              <a:t>rd</a:t>
            </a:r>
            <a:r>
              <a:rPr lang="en-GB" sz="5400" dirty="0">
                <a:latin typeface="Cambria" panose="02040503050406030204" pitchFamily="18" charset="0"/>
                <a:ea typeface="Cambria" panose="02040503050406030204" pitchFamily="18" charset="0"/>
              </a:rPr>
              <a:t> March</a:t>
            </a:r>
          </a:p>
          <a:p>
            <a:endParaRPr lang="en-GB" dirty="0"/>
          </a:p>
          <a:p>
            <a:endParaRPr lang="en-GB" dirty="0"/>
          </a:p>
        </p:txBody>
      </p:sp>
    </p:spTree>
    <p:extLst>
      <p:ext uri="{BB962C8B-B14F-4D97-AF65-F5344CB8AC3E}">
        <p14:creationId xmlns:p14="http://schemas.microsoft.com/office/powerpoint/2010/main" val="22958339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473958"/>
            <a:ext cx="11868539" cy="5384042"/>
          </a:xfrm>
        </p:spPr>
        <p:txBody>
          <a:bodyPr>
            <a:normAutofit fontScale="90000"/>
          </a:bodyPr>
          <a:lstStyle/>
          <a:p>
            <a:pPr fontAlgn="base"/>
            <a:r>
              <a:rPr lang="en-GB" cap="none" dirty="0"/>
              <a:t/>
            </a:r>
            <a:br>
              <a:rPr lang="en-GB" cap="none" dirty="0"/>
            </a:br>
            <a:r>
              <a:rPr lang="en-GB" cap="none" dirty="0">
                <a:latin typeface="Comic Sans MS" pitchFamily="66" charset="0"/>
              </a:rPr>
              <a:t/>
            </a:r>
            <a:br>
              <a:rPr lang="en-GB" cap="none" dirty="0">
                <a:latin typeface="Comic Sans MS" pitchFamily="66" charset="0"/>
              </a:rPr>
            </a:br>
            <a:r>
              <a:rPr lang="en-US" cap="none" dirty="0">
                <a:latin typeface="Comic Sans MS"/>
              </a:rPr>
              <a:t> </a:t>
            </a:r>
            <a:r>
              <a:rPr lang="en-US" i="1" cap="none" dirty="0">
                <a:latin typeface="Cambria"/>
              </a:rPr>
              <a:t>The Year 4 programme of study for mathematics (National Curriculum) also states, ‘pupils should be taught to recall multiplication and division facts for multiplication tables up to 12 × 12’. </a:t>
            </a:r>
            <a:r>
              <a:rPr lang="en-US" cap="none" dirty="0">
                <a:latin typeface="Cambria"/>
              </a:rPr>
              <a:t/>
            </a:r>
            <a:br>
              <a:rPr lang="en-US" cap="none" dirty="0">
                <a:latin typeface="Cambria"/>
              </a:rPr>
            </a:br>
            <a:r>
              <a:rPr lang="en-US" cap="none" dirty="0">
                <a:latin typeface="Cambria"/>
              </a:rPr>
              <a:t/>
            </a:r>
            <a:br>
              <a:rPr lang="en-US" cap="none" dirty="0">
                <a:latin typeface="Cambria"/>
              </a:rPr>
            </a:br>
            <a:r>
              <a:rPr lang="en-US" cap="none" dirty="0">
                <a:latin typeface="Cambria"/>
              </a:rPr>
              <a:t>However, the MTC only assesses the instant recall of multiplication facts. Multiplication and division in a wider context will continue to be assessed through the KS1 and KS2 mathematics assessments</a:t>
            </a:r>
            <a:r>
              <a:rPr lang="en-US" dirty="0">
                <a:latin typeface="Cambria"/>
              </a:rPr>
              <a:t>. </a:t>
            </a:r>
            <a:br>
              <a:rPr lang="en-US" dirty="0">
                <a:latin typeface="Cambria"/>
              </a:rPr>
            </a:br>
            <a:r>
              <a:rPr lang="en-US" dirty="0"/>
              <a:t/>
            </a:r>
            <a:br>
              <a:rPr lang="en-US"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387059" y="409782"/>
            <a:ext cx="11624832"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latin typeface="Cambria"/>
              </a:rPr>
              <a:t>How will the Multiplication </a:t>
            </a:r>
          </a:p>
          <a:p>
            <a:pPr algn="ctr"/>
            <a:r>
              <a:rPr lang="en-GB" cap="none" dirty="0">
                <a:solidFill>
                  <a:srgbClr val="FF0000"/>
                </a:solidFill>
                <a:latin typeface="Cambria"/>
              </a:rPr>
              <a:t>Tables Check be administered? </a:t>
            </a:r>
            <a:endParaRPr lang="en-GB">
              <a:latin typeface="Cambria"/>
            </a:endParaRPr>
          </a:p>
        </p:txBody>
      </p:sp>
      <p:pic>
        <p:nvPicPr>
          <p:cNvPr id="5" name="Picture 4">
            <a:extLst>
              <a:ext uri="{FF2B5EF4-FFF2-40B4-BE49-F238E27FC236}">
                <a16:creationId xmlns:a16="http://schemas.microsoft.com/office/drawing/2014/main" id="{308C6E98-72CD-4D19-B4F0-39AA09696E05}"/>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702E9E6-907D-41B9-888D-F1AF259149A3}"/>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588229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529396"/>
            <a:ext cx="11868539" cy="3739490"/>
          </a:xfrm>
        </p:spPr>
        <p:txBody>
          <a:bodyPr>
            <a:normAutofit fontScale="90000"/>
          </a:bodyPr>
          <a:lstStyle/>
          <a:p>
            <a:pPr fontAlgn="base"/>
            <a:r>
              <a:rPr lang="en-GB" b="1" cap="none" dirty="0">
                <a:latin typeface="Cambria"/>
              </a:rPr>
              <a:t>Questions will be selected from the 121 number facts that make up the multiplication tables from 2 to 12, with a particular focus on the 6, 7, 8, 9 and 12 times tables</a:t>
            </a:r>
            <a:r>
              <a:rPr lang="en-GB" cap="none" dirty="0">
                <a:latin typeface="Cambria"/>
              </a:rPr>
              <a:t> as they are considered to be the most challenging. </a:t>
            </a:r>
            <a:br>
              <a:rPr lang="en-GB" cap="none" dirty="0">
                <a:latin typeface="Cambria"/>
              </a:rPr>
            </a:br>
            <a:r>
              <a:rPr lang="en-GB" cap="none" dirty="0">
                <a:latin typeface="Cambria"/>
              </a:rPr>
              <a:t/>
            </a:r>
            <a:br>
              <a:rPr lang="en-GB" cap="none" dirty="0">
                <a:latin typeface="Cambria"/>
              </a:rPr>
            </a:br>
            <a:r>
              <a:rPr lang="en-GB" cap="none" dirty="0">
                <a:latin typeface="Cambria"/>
              </a:rPr>
              <a:t>Each question will only appear once in any 25-question series, and children won't be asked to answer reversals of a question as part of the check e.g., (so if they've already answered 3 x 4 they won't be asked about 4 x 3).</a:t>
            </a:r>
            <a:r>
              <a:rPr lang="en-GB" cap="none" dirty="0">
                <a:latin typeface="Comic Sans MS"/>
              </a:rPr>
              <a:t> </a:t>
            </a: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328566" y="350849"/>
            <a:ext cx="11863434"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latin typeface="Cambria"/>
              </a:rPr>
              <a:t>How will the Multiplication </a:t>
            </a:r>
          </a:p>
          <a:p>
            <a:pPr algn="ctr"/>
            <a:r>
              <a:rPr lang="en-GB" cap="none" dirty="0">
                <a:solidFill>
                  <a:srgbClr val="FF0000"/>
                </a:solidFill>
                <a:latin typeface="Cambria"/>
              </a:rPr>
              <a:t>Tables Check be administered? </a:t>
            </a:r>
            <a:endParaRPr lang="en-GB">
              <a:latin typeface="Cambria"/>
            </a:endParaRPr>
          </a:p>
        </p:txBody>
      </p:sp>
      <p:pic>
        <p:nvPicPr>
          <p:cNvPr id="5" name="Picture 4">
            <a:extLst>
              <a:ext uri="{FF2B5EF4-FFF2-40B4-BE49-F238E27FC236}">
                <a16:creationId xmlns:a16="http://schemas.microsoft.com/office/drawing/2014/main" id="{C79EF4D4-6D92-4D38-8C1C-C1E1AFCCDCB8}"/>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380315BA-E7FC-4DBF-B47D-26137BCE64E0}"/>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891035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2584" y="2644642"/>
            <a:ext cx="11868539" cy="3739490"/>
          </a:xfrm>
        </p:spPr>
        <p:txBody>
          <a:bodyPr>
            <a:normAutofit fontScale="90000"/>
          </a:bodyPr>
          <a:lstStyle/>
          <a:p>
            <a:pPr fontAlgn="base"/>
            <a:r>
              <a:rPr lang="en-GB" cap="none" dirty="0">
                <a:latin typeface="Cambria"/>
              </a:rPr>
              <a:t>Once the child has inputted their answer on the computer / device they are using, there will be a three-second pause before the next question appears.</a:t>
            </a:r>
            <a:br>
              <a:rPr lang="en-GB" cap="none" dirty="0">
                <a:latin typeface="Cambria"/>
              </a:rPr>
            </a:br>
            <a:r>
              <a:rPr lang="en-GB" cap="none" dirty="0">
                <a:latin typeface="Cambria"/>
              </a:rPr>
              <a:t/>
            </a:r>
            <a:br>
              <a:rPr lang="en-GB" cap="none" dirty="0">
                <a:latin typeface="Cambria"/>
              </a:rPr>
            </a:br>
            <a:r>
              <a:rPr lang="en-GB" cap="none" dirty="0">
                <a:latin typeface="Cambria"/>
              </a:rPr>
              <a:t>Children will be given the opportunity to practise answering questions in this format before the official check begins</a:t>
            </a:r>
            <a:r>
              <a:rPr lang="en-GB" cap="none" dirty="0">
                <a:latin typeface="Comic Sans MS"/>
              </a:rPr>
              <a:t>.</a:t>
            </a: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287623" y="530958"/>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cap="none" dirty="0">
                <a:solidFill>
                  <a:srgbClr val="FF0000"/>
                </a:solidFill>
                <a:latin typeface="Cambria"/>
              </a:rPr>
              <a:t>How will the Multiplication </a:t>
            </a:r>
          </a:p>
          <a:p>
            <a:pPr algn="ctr"/>
            <a:endParaRPr lang="en-GB" sz="3600" cap="none" dirty="0">
              <a:solidFill>
                <a:srgbClr val="FF0000"/>
              </a:solidFill>
              <a:latin typeface="Cambria"/>
            </a:endParaRPr>
          </a:p>
          <a:p>
            <a:pPr algn="ctr"/>
            <a:r>
              <a:rPr lang="en-GB" sz="3600" cap="none" dirty="0">
                <a:solidFill>
                  <a:srgbClr val="FF0000"/>
                </a:solidFill>
                <a:latin typeface="Cambria"/>
              </a:rPr>
              <a:t>Tables Check be administered? </a:t>
            </a:r>
            <a:endParaRPr lang="en-GB" sz="3600">
              <a:latin typeface="Cambria"/>
            </a:endParaRPr>
          </a:p>
        </p:txBody>
      </p:sp>
      <p:pic>
        <p:nvPicPr>
          <p:cNvPr id="5" name="Picture 4">
            <a:extLst>
              <a:ext uri="{FF2B5EF4-FFF2-40B4-BE49-F238E27FC236}">
                <a16:creationId xmlns:a16="http://schemas.microsoft.com/office/drawing/2014/main" id="{B451E440-459E-4AA8-A0B1-3DB152FC35D4}"/>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53EC6B7-2C45-4C88-8E68-AB12E00D3FC7}"/>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latin typeface="Cambria"/>
              </a:rPr>
              <a:t>At present the DfE have not issued an official "pass mark“.</a:t>
            </a:r>
            <a:br>
              <a:rPr lang="en-GB" cap="none" dirty="0">
                <a:latin typeface="Cambria"/>
              </a:rPr>
            </a:br>
            <a:r>
              <a:rPr lang="en-GB" cap="none" dirty="0">
                <a:latin typeface="Cambria"/>
              </a:rPr>
              <a:t/>
            </a:r>
            <a:br>
              <a:rPr lang="en-GB" cap="none" dirty="0">
                <a:latin typeface="Cambria"/>
              </a:rPr>
            </a:br>
            <a:r>
              <a:rPr lang="en-GB" cap="none" dirty="0">
                <a:latin typeface="Cambria"/>
              </a:rPr>
              <a:t/>
            </a:r>
            <a:br>
              <a:rPr lang="en-GB" cap="none" dirty="0">
                <a:latin typeface="Cambria"/>
              </a:rPr>
            </a:br>
            <a:r>
              <a:rPr lang="en-GB" cap="none" dirty="0">
                <a:latin typeface="Cambria"/>
              </a:rPr>
              <a:t>Watch the video for additional information </a:t>
            </a:r>
            <a:r>
              <a:rPr lang="en-GB" cap="none" dirty="0">
                <a:latin typeface="Cambria"/>
                <a:hlinkClick r:id="rId2"/>
              </a:rPr>
              <a:t>https://youtu.be/GhAJMJUsAac</a:t>
            </a: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2409941" y="282442"/>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cap="none" dirty="0">
                <a:solidFill>
                  <a:srgbClr val="FF0000"/>
                </a:solidFill>
                <a:latin typeface="Cambria"/>
              </a:rPr>
              <a:t>What is the pass mark for the test?</a:t>
            </a:r>
          </a:p>
        </p:txBody>
      </p:sp>
      <p:pic>
        <p:nvPicPr>
          <p:cNvPr id="5" name="Picture 4">
            <a:extLst>
              <a:ext uri="{FF2B5EF4-FFF2-40B4-BE49-F238E27FC236}">
                <a16:creationId xmlns:a16="http://schemas.microsoft.com/office/drawing/2014/main" id="{26023882-76BC-404E-8796-FBE5F37F8E51}"/>
              </a:ext>
            </a:extLst>
          </p:cNvPr>
          <p:cNvPicPr>
            <a:picLocks noChangeAspect="1"/>
          </p:cNvPicPr>
          <p:nvPr/>
        </p:nvPicPr>
        <p:blipFill>
          <a:blip r:embed="rId3"/>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BD51AF48-33BB-4A92-8875-16D242EE0BB4}"/>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a:bodyPr>
          <a:lstStyle/>
          <a:p>
            <a:pPr fontAlgn="base"/>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287623" y="494357"/>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400" cap="none" dirty="0">
                <a:solidFill>
                  <a:srgbClr val="FF0000"/>
                </a:solidFill>
                <a:latin typeface="Cambria"/>
              </a:rPr>
              <a:t>How are we preparing pupils for the MTC?</a:t>
            </a:r>
          </a:p>
          <a:p>
            <a:pPr algn="ctr"/>
            <a:endParaRPr lang="en-GB" sz="3400" cap="none" dirty="0">
              <a:solidFill>
                <a:srgbClr val="FF0000"/>
              </a:solidFill>
              <a:latin typeface="Cambria"/>
            </a:endParaRPr>
          </a:p>
          <a:p>
            <a:pPr algn="ctr"/>
            <a:r>
              <a:rPr lang="en-GB" sz="3400" cap="none" dirty="0">
                <a:solidFill>
                  <a:srgbClr val="FF0000"/>
                </a:solidFill>
                <a:latin typeface="Cambria"/>
              </a:rPr>
              <a:t>How is multiplication taught in Year 3 and 4?</a:t>
            </a:r>
            <a:endParaRPr lang="en-GB" sz="1900" dirty="0">
              <a:latin typeface="Cambria"/>
            </a:endParaRPr>
          </a:p>
        </p:txBody>
      </p:sp>
      <p:sp>
        <p:nvSpPr>
          <p:cNvPr id="5" name="TextBox 4">
            <a:extLst>
              <a:ext uri="{FF2B5EF4-FFF2-40B4-BE49-F238E27FC236}">
                <a16:creationId xmlns:a16="http://schemas.microsoft.com/office/drawing/2014/main" id="{0622AE9B-1FBB-574A-A8B7-AB0E217B38F7}"/>
              </a:ext>
            </a:extLst>
          </p:cNvPr>
          <p:cNvSpPr txBox="1"/>
          <p:nvPr/>
        </p:nvSpPr>
        <p:spPr>
          <a:xfrm>
            <a:off x="675454" y="2519381"/>
            <a:ext cx="10023676" cy="353943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800" dirty="0">
                <a:latin typeface="Cambria"/>
              </a:rPr>
              <a:t>Through songs / chants </a:t>
            </a:r>
          </a:p>
          <a:p>
            <a:pPr marL="285750" indent="-285750">
              <a:buFont typeface="Arial" panose="020B0604020202020204" pitchFamily="34" charset="0"/>
              <a:buChar char="•"/>
            </a:pPr>
            <a:r>
              <a:rPr lang="en-US" sz="2800" dirty="0">
                <a:latin typeface="Cambria"/>
              </a:rPr>
              <a:t>Times Table </a:t>
            </a:r>
            <a:r>
              <a:rPr lang="en-US" sz="2800" dirty="0" err="1">
                <a:latin typeface="Cambria"/>
              </a:rPr>
              <a:t>Rockstars</a:t>
            </a:r>
            <a:endParaRPr lang="en-US" sz="2800" dirty="0">
              <a:latin typeface="Cambria"/>
            </a:endParaRPr>
          </a:p>
          <a:p>
            <a:pPr marL="285750" indent="-285750">
              <a:buFont typeface="Arial" panose="020B0604020202020204" pitchFamily="34" charset="0"/>
              <a:buChar char="•"/>
            </a:pPr>
            <a:r>
              <a:rPr lang="en-US" sz="2800" dirty="0">
                <a:latin typeface="Cambria"/>
              </a:rPr>
              <a:t>Using knowledge of key tables facts</a:t>
            </a:r>
          </a:p>
          <a:p>
            <a:pPr marL="285750" indent="-285750">
              <a:buFont typeface="Arial" panose="020B0604020202020204" pitchFamily="34" charset="0"/>
              <a:buChar char="•"/>
            </a:pPr>
            <a:r>
              <a:rPr lang="en-US" sz="2800" dirty="0">
                <a:latin typeface="Cambria"/>
              </a:rPr>
              <a:t>Multiplication games</a:t>
            </a:r>
          </a:p>
          <a:p>
            <a:pPr marL="285750" indent="-285750">
              <a:buFont typeface="Arial" panose="020B0604020202020204" pitchFamily="34" charset="0"/>
              <a:buChar char="•"/>
            </a:pPr>
            <a:r>
              <a:rPr lang="en-US" sz="2800" dirty="0">
                <a:latin typeface="Cambria"/>
              </a:rPr>
              <a:t>Identifying patterns</a:t>
            </a:r>
          </a:p>
          <a:p>
            <a:pPr marL="285750" indent="-285750">
              <a:buFont typeface="Arial" panose="020B0604020202020204" pitchFamily="34" charset="0"/>
              <a:buChar char="•"/>
            </a:pPr>
            <a:r>
              <a:rPr lang="en-US" sz="2800" dirty="0">
                <a:latin typeface="Cambria"/>
              </a:rPr>
              <a:t>Daily recall tasks.</a:t>
            </a:r>
          </a:p>
          <a:p>
            <a:pPr marL="285750" indent="-285750">
              <a:buFont typeface="Arial" panose="020B0604020202020204" pitchFamily="34" charset="0"/>
              <a:buChar char="•"/>
            </a:pPr>
            <a:r>
              <a:rPr lang="en-US" sz="2800" dirty="0">
                <a:latin typeface="Cambria"/>
              </a:rPr>
              <a:t>Big </a:t>
            </a:r>
            <a:r>
              <a:rPr lang="en-US" sz="2800" dirty="0" err="1">
                <a:latin typeface="Cambria"/>
              </a:rPr>
              <a:t>Maths</a:t>
            </a:r>
            <a:r>
              <a:rPr lang="en-US" sz="2800" dirty="0">
                <a:latin typeface="Cambria"/>
              </a:rPr>
              <a:t>, Beat That </a:t>
            </a:r>
          </a:p>
          <a:p>
            <a:pPr marL="285750" indent="-285750">
              <a:buFont typeface="Arial" panose="020B0604020202020204" pitchFamily="34" charset="0"/>
              <a:buChar char="•"/>
            </a:pPr>
            <a:r>
              <a:rPr lang="en-US" sz="2800" dirty="0">
                <a:latin typeface="Cambria"/>
              </a:rPr>
              <a:t>Speed Grid Challenges</a:t>
            </a:r>
          </a:p>
        </p:txBody>
      </p:sp>
      <p:pic>
        <p:nvPicPr>
          <p:cNvPr id="6" name="Picture 5">
            <a:extLst>
              <a:ext uri="{FF2B5EF4-FFF2-40B4-BE49-F238E27FC236}">
                <a16:creationId xmlns:a16="http://schemas.microsoft.com/office/drawing/2014/main" id="{3AE67DE7-32A3-4F5E-90B5-96E99DD60B13}"/>
              </a:ext>
            </a:extLst>
          </p:cNvPr>
          <p:cNvPicPr>
            <a:picLocks noChangeAspect="1"/>
          </p:cNvPicPr>
          <p:nvPr/>
        </p:nvPicPr>
        <p:blipFill>
          <a:blip r:embed="rId2"/>
          <a:stretch>
            <a:fillRect/>
          </a:stretch>
        </p:blipFill>
        <p:spPr>
          <a:xfrm>
            <a:off x="193336" y="176253"/>
            <a:ext cx="742673" cy="1022234"/>
          </a:xfrm>
          <a:prstGeom prst="rect">
            <a:avLst/>
          </a:prstGeom>
        </p:spPr>
      </p:pic>
      <p:sp>
        <p:nvSpPr>
          <p:cNvPr id="7" name="TextBox 6">
            <a:extLst>
              <a:ext uri="{FF2B5EF4-FFF2-40B4-BE49-F238E27FC236}">
                <a16:creationId xmlns:a16="http://schemas.microsoft.com/office/drawing/2014/main" id="{8D02B39D-DB38-4335-885B-3CBBE8FC8543}"/>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4149591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14280" y="1412543"/>
            <a:ext cx="7163064" cy="3115069"/>
          </a:xfrm>
        </p:spPr>
        <p:txBody>
          <a:bodyPr>
            <a:normAutofit fontScale="90000"/>
          </a:bodyPr>
          <a:lstStyle/>
          <a:p>
            <a:pPr fontAlgn="base"/>
            <a:r>
              <a:rPr lang="en-US" cap="none" dirty="0">
                <a:latin typeface="Cambria"/>
              </a:rPr>
              <a:t>BASELINE TEST</a:t>
            </a:r>
            <a:br>
              <a:rPr lang="en-US" cap="none" dirty="0">
                <a:latin typeface="Cambria"/>
              </a:rPr>
            </a:br>
            <a:r>
              <a:rPr lang="en-US" cap="none" dirty="0">
                <a:latin typeface="Cambria"/>
                <a:hlinkClick r:id="rId2"/>
              </a:rPr>
              <a:t>https://www.timestables.co.uk/multiplication-tables-check/ </a:t>
            </a:r>
            <a:r>
              <a:rPr lang="en-US" cap="none" dirty="0">
                <a:latin typeface="Cambria"/>
              </a:rPr>
              <a:t/>
            </a:r>
            <a:br>
              <a:rPr lang="en-US" cap="none" dirty="0">
                <a:latin typeface="Cambria"/>
              </a:rPr>
            </a:br>
            <a:r>
              <a:rPr lang="en-US" cap="none" dirty="0">
                <a:latin typeface="Cambria"/>
              </a:rPr>
              <a:t/>
            </a:r>
            <a:br>
              <a:rPr lang="en-US" cap="none" dirty="0">
                <a:latin typeface="Cambria"/>
              </a:rPr>
            </a:br>
            <a:r>
              <a:rPr lang="en-US" cap="none" dirty="0">
                <a:latin typeface="Cambria"/>
              </a:rPr>
              <a:t>or Soundcheck on TT </a:t>
            </a:r>
            <a:r>
              <a:rPr lang="en-US" cap="none" dirty="0" err="1">
                <a:latin typeface="Cambria"/>
              </a:rPr>
              <a:t>Roskstars</a:t>
            </a:r>
            <a:r>
              <a:rPr lang="en-US" cap="none" dirty="0">
                <a:latin typeface="Cambria"/>
              </a:rPr>
              <a:t> </a:t>
            </a:r>
            <a:br>
              <a:rPr lang="en-US" cap="none" dirty="0">
                <a:latin typeface="Cambria"/>
              </a:rPr>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pic>
        <p:nvPicPr>
          <p:cNvPr id="1026" name="Picture 2"/>
          <p:cNvPicPr>
            <a:picLocks noChangeAspect="1" noChangeArrowheads="1"/>
          </p:cNvPicPr>
          <p:nvPr/>
        </p:nvPicPr>
        <p:blipFill>
          <a:blip r:embed="rId3"/>
          <a:srcRect l="17412" t="15672" r="32974" b="17537"/>
          <a:stretch>
            <a:fillRect/>
          </a:stretch>
        </p:blipFill>
        <p:spPr bwMode="auto">
          <a:xfrm>
            <a:off x="8611738" y="448286"/>
            <a:ext cx="3047377" cy="2306471"/>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447CFE0F-739B-4452-86AA-1EEE23D7AF0F}"/>
              </a:ext>
            </a:extLst>
          </p:cNvPr>
          <p:cNvPicPr>
            <a:picLocks noChangeAspect="1"/>
          </p:cNvPicPr>
          <p:nvPr/>
        </p:nvPicPr>
        <p:blipFill>
          <a:blip r:embed="rId4"/>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36E22C13-6561-403C-B76A-922D33938A2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7CFE0F-739B-4452-86AA-1EEE23D7AF0F}"/>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36E22C13-6561-403C-B76A-922D33938A2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pic>
        <p:nvPicPr>
          <p:cNvPr id="4" name="Picture 3">
            <a:extLst>
              <a:ext uri="{FF2B5EF4-FFF2-40B4-BE49-F238E27FC236}">
                <a16:creationId xmlns:a16="http://schemas.microsoft.com/office/drawing/2014/main" id="{5CBE3615-CBAC-4459-AF19-D20951F7009A}"/>
              </a:ext>
            </a:extLst>
          </p:cNvPr>
          <p:cNvPicPr>
            <a:picLocks noChangeAspect="1"/>
          </p:cNvPicPr>
          <p:nvPr/>
        </p:nvPicPr>
        <p:blipFill>
          <a:blip r:embed="rId3"/>
          <a:stretch>
            <a:fillRect/>
          </a:stretch>
        </p:blipFill>
        <p:spPr>
          <a:xfrm>
            <a:off x="3724246" y="187948"/>
            <a:ext cx="4336678" cy="6160259"/>
          </a:xfrm>
          <a:prstGeom prst="rect">
            <a:avLst/>
          </a:prstGeom>
        </p:spPr>
      </p:pic>
    </p:spTree>
    <p:extLst>
      <p:ext uri="{BB962C8B-B14F-4D97-AF65-F5344CB8AC3E}">
        <p14:creationId xmlns:p14="http://schemas.microsoft.com/office/powerpoint/2010/main" val="3923746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latin typeface="Cambria"/>
              </a:rPr>
              <a:t>Times Tables Rock Stars </a:t>
            </a:r>
            <a:r>
              <a:rPr lang="en-US" cap="none" dirty="0">
                <a:latin typeface="Cambria"/>
                <a:hlinkClick r:id="rId2"/>
              </a:rPr>
              <a:t>https://ttrockstars.com/login</a:t>
            </a:r>
            <a:br>
              <a:rPr lang="en-US" cap="none" dirty="0">
                <a:latin typeface="Cambria"/>
                <a:hlinkClick r:id="rId2"/>
              </a:rPr>
            </a:br>
            <a:r>
              <a:rPr lang="en-US" cap="none" dirty="0">
                <a:latin typeface="Cambria"/>
                <a:hlinkClick r:id="rId3"/>
              </a:rPr>
              <a:t> https://www.timestables.co.uk/multiplication-tables-check/</a:t>
            </a:r>
            <a:r>
              <a:rPr lang="en-US" dirty="0">
                <a:latin typeface="Cambria"/>
              </a:rPr>
              <a:t/>
            </a:r>
            <a:br>
              <a:rPr lang="en-US" dirty="0">
                <a:latin typeface="Cambria"/>
              </a:rPr>
            </a:br>
            <a:r>
              <a:rPr lang="en-US" dirty="0"/>
              <a:t/>
            </a:r>
            <a:br>
              <a:rPr lang="en-US" dirty="0"/>
            </a:br>
            <a:r>
              <a:rPr lang="en-US" cap="none" dirty="0">
                <a:hlinkClick r:id="rId2"/>
              </a:rPr>
              <a:t> </a:t>
            </a:r>
            <a:r>
              <a:rPr lang="en-US" cap="none" dirty="0"/>
              <a:t/>
            </a:r>
            <a:br>
              <a:rPr lang="en-US" cap="none" dirty="0"/>
            </a:br>
            <a:r>
              <a:rPr lang="en-US" cap="none" dirty="0"/>
              <a:t/>
            </a:r>
            <a:br>
              <a:rPr lang="en-US" cap="none" dirty="0"/>
            </a:br>
            <a:r>
              <a:rPr lang="en-US" cap="none" dirty="0"/>
              <a:t/>
            </a:r>
            <a:br>
              <a:rPr lang="en-US"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287623" y="463133"/>
            <a:ext cx="11904377"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3600" cap="none" dirty="0">
                <a:solidFill>
                  <a:srgbClr val="FF0000"/>
                </a:solidFill>
                <a:latin typeface="Cambria"/>
              </a:rPr>
              <a:t>What can you do at home to support your child?</a:t>
            </a:r>
          </a:p>
        </p:txBody>
      </p:sp>
      <p:pic>
        <p:nvPicPr>
          <p:cNvPr id="1026" name="Picture 2"/>
          <p:cNvPicPr>
            <a:picLocks noChangeAspect="1" noChangeArrowheads="1"/>
          </p:cNvPicPr>
          <p:nvPr/>
        </p:nvPicPr>
        <p:blipFill>
          <a:blip r:embed="rId4"/>
          <a:srcRect l="9280" t="10925" r="12320" b="12806"/>
          <a:stretch>
            <a:fillRect/>
          </a:stretch>
        </p:blipFill>
        <p:spPr bwMode="auto">
          <a:xfrm>
            <a:off x="368489" y="3411940"/>
            <a:ext cx="3954129" cy="2162667"/>
          </a:xfrm>
          <a:prstGeom prst="rect">
            <a:avLst/>
          </a:prstGeom>
          <a:noFill/>
          <a:ln w="9525">
            <a:noFill/>
            <a:miter lim="800000"/>
            <a:headEnd/>
            <a:tailEnd/>
          </a:ln>
          <a:effectLst/>
        </p:spPr>
      </p:pic>
      <p:pic>
        <p:nvPicPr>
          <p:cNvPr id="8" name="Picture 2"/>
          <p:cNvPicPr>
            <a:picLocks noChangeAspect="1" noChangeArrowheads="1"/>
          </p:cNvPicPr>
          <p:nvPr/>
        </p:nvPicPr>
        <p:blipFill>
          <a:blip r:embed="rId5"/>
          <a:srcRect l="17412" t="15672" r="32974" b="17537"/>
          <a:stretch>
            <a:fillRect/>
          </a:stretch>
        </p:blipFill>
        <p:spPr bwMode="auto">
          <a:xfrm>
            <a:off x="6246747" y="2947916"/>
            <a:ext cx="4338126" cy="3283401"/>
          </a:xfrm>
          <a:prstGeom prst="rect">
            <a:avLst/>
          </a:prstGeom>
          <a:noFill/>
          <a:ln w="9525">
            <a:noFill/>
            <a:miter lim="800000"/>
            <a:headEnd/>
            <a:tailEnd/>
          </a:ln>
          <a:effectLst/>
        </p:spPr>
      </p:pic>
      <p:pic>
        <p:nvPicPr>
          <p:cNvPr id="7" name="Picture 6">
            <a:extLst>
              <a:ext uri="{FF2B5EF4-FFF2-40B4-BE49-F238E27FC236}">
                <a16:creationId xmlns:a16="http://schemas.microsoft.com/office/drawing/2014/main" id="{572D67E6-A874-4176-BF4E-ED42A7577BB8}"/>
              </a:ext>
            </a:extLst>
          </p:cNvPr>
          <p:cNvPicPr>
            <a:picLocks noChangeAspect="1"/>
          </p:cNvPicPr>
          <p:nvPr/>
        </p:nvPicPr>
        <p:blipFill>
          <a:blip r:embed="rId6"/>
          <a:stretch>
            <a:fillRect/>
          </a:stretch>
        </p:blipFill>
        <p:spPr>
          <a:xfrm>
            <a:off x="193336" y="176253"/>
            <a:ext cx="742673" cy="1022234"/>
          </a:xfrm>
          <a:prstGeom prst="rect">
            <a:avLst/>
          </a:prstGeom>
        </p:spPr>
      </p:pic>
      <p:sp>
        <p:nvSpPr>
          <p:cNvPr id="9" name="TextBox 8">
            <a:extLst>
              <a:ext uri="{FF2B5EF4-FFF2-40B4-BE49-F238E27FC236}">
                <a16:creationId xmlns:a16="http://schemas.microsoft.com/office/drawing/2014/main" id="{56B6EB41-464E-4523-894F-714FA984422B}"/>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fontScale="90000"/>
          </a:bodyPr>
          <a:lstStyle/>
          <a:p>
            <a:pPr fontAlgn="base"/>
            <a:r>
              <a:rPr lang="en-GB" cap="none" dirty="0">
                <a:latin typeface="Cambria"/>
              </a:rPr>
              <a:t>TIMES TABLES ROCKSTARS</a:t>
            </a:r>
            <a:br>
              <a:rPr lang="en-GB" cap="none" dirty="0">
                <a:latin typeface="Cambria"/>
              </a:rPr>
            </a:br>
            <a:r>
              <a:rPr lang="en-US" cap="none" dirty="0">
                <a:latin typeface="Cambria"/>
                <a:hlinkClick r:id="rId2"/>
              </a:rPr>
              <a:t>https://ttrockstars.com/login </a:t>
            </a:r>
            <a:r>
              <a:rPr lang="en-US" cap="none" dirty="0">
                <a:latin typeface="Cambria"/>
              </a:rPr>
              <a:t/>
            </a:r>
            <a:br>
              <a:rPr lang="en-US" cap="none" dirty="0">
                <a:latin typeface="Cambria"/>
              </a:rPr>
            </a:br>
            <a:r>
              <a:rPr lang="en-US" cap="none" dirty="0">
                <a:latin typeface="Cambria"/>
              </a:rPr>
              <a:t/>
            </a:r>
            <a:br>
              <a:rPr lang="en-US" cap="none" dirty="0">
                <a:latin typeface="Cambria"/>
              </a:rPr>
            </a:br>
            <a:r>
              <a:rPr lang="en-US" cap="none" dirty="0">
                <a:latin typeface="Cambria"/>
              </a:rPr>
              <a:t>-At home and in-school learning platform</a:t>
            </a:r>
            <a:br>
              <a:rPr lang="en-US" cap="none" dirty="0">
                <a:latin typeface="Cambria"/>
              </a:rPr>
            </a:br>
            <a:r>
              <a:rPr lang="en-US" cap="none" dirty="0">
                <a:latin typeface="Cambria"/>
              </a:rPr>
              <a:t>-Get your child to practise daily for 15 minutes</a:t>
            </a:r>
            <a:br>
              <a:rPr lang="en-US" cap="none" dirty="0">
                <a:latin typeface="Cambria"/>
              </a:rPr>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pic>
        <p:nvPicPr>
          <p:cNvPr id="1026" name="Picture 2"/>
          <p:cNvPicPr>
            <a:picLocks noChangeAspect="1" noChangeArrowheads="1"/>
          </p:cNvPicPr>
          <p:nvPr/>
        </p:nvPicPr>
        <p:blipFill>
          <a:blip r:embed="rId3"/>
          <a:srcRect l="9280" t="10925" r="12320" b="12806"/>
          <a:stretch>
            <a:fillRect/>
          </a:stretch>
        </p:blipFill>
        <p:spPr bwMode="auto">
          <a:xfrm>
            <a:off x="7451264" y="568864"/>
            <a:ext cx="4476466" cy="2448353"/>
          </a:xfrm>
          <a:prstGeom prst="rect">
            <a:avLst/>
          </a:prstGeom>
          <a:noFill/>
          <a:ln w="9525">
            <a:noFill/>
            <a:miter lim="800000"/>
            <a:headEnd/>
            <a:tailEnd/>
          </a:ln>
          <a:effectLst/>
        </p:spPr>
      </p:pic>
      <p:pic>
        <p:nvPicPr>
          <p:cNvPr id="5" name="Picture 4">
            <a:extLst>
              <a:ext uri="{FF2B5EF4-FFF2-40B4-BE49-F238E27FC236}">
                <a16:creationId xmlns:a16="http://schemas.microsoft.com/office/drawing/2014/main" id="{C10BEDDD-8B46-45D6-AD5D-4B3C2C35A226}"/>
              </a:ext>
            </a:extLst>
          </p:cNvPr>
          <p:cNvPicPr>
            <a:picLocks noChangeAspect="1"/>
          </p:cNvPicPr>
          <p:nvPr/>
        </p:nvPicPr>
        <p:blipFill>
          <a:blip r:embed="rId4"/>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8B3549B-F59F-4302-B3FA-4A9E0819D8A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BEDDD-8B46-45D6-AD5D-4B3C2C35A226}"/>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8B3549B-F59F-4302-B3FA-4A9E0819D8A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pic>
        <p:nvPicPr>
          <p:cNvPr id="4" name="Picture 3">
            <a:extLst>
              <a:ext uri="{FF2B5EF4-FFF2-40B4-BE49-F238E27FC236}">
                <a16:creationId xmlns:a16="http://schemas.microsoft.com/office/drawing/2014/main" id="{E26A3E55-EE14-4C7E-A675-9D53D08060A5}"/>
              </a:ext>
            </a:extLst>
          </p:cNvPr>
          <p:cNvPicPr>
            <a:picLocks noChangeAspect="1"/>
          </p:cNvPicPr>
          <p:nvPr/>
        </p:nvPicPr>
        <p:blipFill>
          <a:blip r:embed="rId3"/>
          <a:stretch>
            <a:fillRect/>
          </a:stretch>
        </p:blipFill>
        <p:spPr>
          <a:xfrm>
            <a:off x="1356059" y="479394"/>
            <a:ext cx="10018427" cy="5489721"/>
          </a:xfrm>
          <a:prstGeom prst="rect">
            <a:avLst/>
          </a:prstGeom>
        </p:spPr>
      </p:pic>
    </p:spTree>
    <p:extLst>
      <p:ext uri="{BB962C8B-B14F-4D97-AF65-F5344CB8AC3E}">
        <p14:creationId xmlns:p14="http://schemas.microsoft.com/office/powerpoint/2010/main" val="23337159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740391" y="294221"/>
            <a:ext cx="10515600" cy="779462"/>
          </a:xfrm>
        </p:spPr>
        <p:txBody>
          <a:bodyPr>
            <a:normAutofit/>
          </a:bodyPr>
          <a:lstStyle/>
          <a:p>
            <a:pPr algn="ctr" eaLnBrk="1" hangingPunct="1"/>
            <a:r>
              <a:rPr lang="en-GB" altLang="en-US" sz="4800" u="sng" dirty="0">
                <a:solidFill>
                  <a:srgbClr val="FF0000"/>
                </a:solidFill>
                <a:latin typeface="Cambria"/>
              </a:rPr>
              <a:t>Aims</a:t>
            </a:r>
          </a:p>
        </p:txBody>
      </p:sp>
      <p:sp>
        <p:nvSpPr>
          <p:cNvPr id="5123" name="Content Placeholder 2"/>
          <p:cNvSpPr>
            <a:spLocks noGrp="1"/>
          </p:cNvSpPr>
          <p:nvPr>
            <p:ph idx="1"/>
          </p:nvPr>
        </p:nvSpPr>
        <p:spPr>
          <a:xfrm>
            <a:off x="272335" y="1320901"/>
            <a:ext cx="11682483" cy="5187950"/>
          </a:xfrm>
        </p:spPr>
        <p:txBody>
          <a:bodyPr>
            <a:noAutofit/>
          </a:bodyPr>
          <a:lstStyle/>
          <a:p>
            <a:r>
              <a:rPr lang="en-GB" altLang="en-US" sz="2800" dirty="0">
                <a:latin typeface="Cambria"/>
              </a:rPr>
              <a:t>To achieve a stronger understanding of what the Multiplication Tables Check (MTC) is and what the expectations are. </a:t>
            </a:r>
          </a:p>
          <a:p>
            <a:r>
              <a:rPr lang="en-GB" altLang="en-US" sz="2800" dirty="0">
                <a:latin typeface="Cambria"/>
              </a:rPr>
              <a:t>To understand how, when and why the Multiplication Tables Check (MTC) will be administered.</a:t>
            </a:r>
          </a:p>
          <a:p>
            <a:r>
              <a:rPr lang="en-GB" altLang="en-US" sz="2800" dirty="0">
                <a:latin typeface="Cambria"/>
              </a:rPr>
              <a:t>To achieve a stronger understanding of how times tables is taught at Key Stage 2. </a:t>
            </a:r>
          </a:p>
          <a:p>
            <a:pPr eaLnBrk="1" hangingPunct="1"/>
            <a:r>
              <a:rPr lang="en-GB" altLang="en-US" sz="2800" dirty="0">
                <a:latin typeface="Cambria"/>
              </a:rPr>
              <a:t>To provide you with a range of strategies and websites you can use with your child at home.</a:t>
            </a:r>
          </a:p>
        </p:txBody>
      </p:sp>
      <p:pic>
        <p:nvPicPr>
          <p:cNvPr id="5" name="Picture 4">
            <a:extLst>
              <a:ext uri="{FF2B5EF4-FFF2-40B4-BE49-F238E27FC236}">
                <a16:creationId xmlns:a16="http://schemas.microsoft.com/office/drawing/2014/main" id="{6FE732A7-BDA4-47E7-989E-7152287A47CC}"/>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3E5A1E7D-27BE-493D-89AF-6074F5F9FB87}"/>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BEDDD-8B46-45D6-AD5D-4B3C2C35A226}"/>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8B3549B-F59F-4302-B3FA-4A9E0819D8A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pic>
        <p:nvPicPr>
          <p:cNvPr id="4" name="Picture 3">
            <a:extLst>
              <a:ext uri="{FF2B5EF4-FFF2-40B4-BE49-F238E27FC236}">
                <a16:creationId xmlns:a16="http://schemas.microsoft.com/office/drawing/2014/main" id="{E26A3E55-EE14-4C7E-A675-9D53D08060A5}"/>
              </a:ext>
            </a:extLst>
          </p:cNvPr>
          <p:cNvPicPr>
            <a:picLocks noChangeAspect="1"/>
          </p:cNvPicPr>
          <p:nvPr/>
        </p:nvPicPr>
        <p:blipFill>
          <a:blip r:embed="rId3"/>
          <a:stretch>
            <a:fillRect/>
          </a:stretch>
        </p:blipFill>
        <p:spPr>
          <a:xfrm>
            <a:off x="1356059" y="479394"/>
            <a:ext cx="10018427" cy="5489721"/>
          </a:xfrm>
          <a:prstGeom prst="rect">
            <a:avLst/>
          </a:prstGeom>
        </p:spPr>
      </p:pic>
      <p:pic>
        <p:nvPicPr>
          <p:cNvPr id="7" name="Picture 6">
            <a:extLst>
              <a:ext uri="{FF2B5EF4-FFF2-40B4-BE49-F238E27FC236}">
                <a16:creationId xmlns:a16="http://schemas.microsoft.com/office/drawing/2014/main" id="{FBAB83BF-93C7-4D08-A7EA-F22352FF086B}"/>
              </a:ext>
            </a:extLst>
          </p:cNvPr>
          <p:cNvPicPr>
            <a:picLocks noChangeAspect="1"/>
          </p:cNvPicPr>
          <p:nvPr/>
        </p:nvPicPr>
        <p:blipFill>
          <a:blip r:embed="rId4"/>
          <a:stretch>
            <a:fillRect/>
          </a:stretch>
        </p:blipFill>
        <p:spPr>
          <a:xfrm>
            <a:off x="1356059" y="479394"/>
            <a:ext cx="10637639" cy="5822357"/>
          </a:xfrm>
          <a:prstGeom prst="rect">
            <a:avLst/>
          </a:prstGeom>
        </p:spPr>
      </p:pic>
    </p:spTree>
    <p:extLst>
      <p:ext uri="{BB962C8B-B14F-4D97-AF65-F5344CB8AC3E}">
        <p14:creationId xmlns:p14="http://schemas.microsoft.com/office/powerpoint/2010/main" val="3189387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10BEDDD-8B46-45D6-AD5D-4B3C2C35A226}"/>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8B3549B-F59F-4302-B3FA-4A9E0819D8A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pic>
        <p:nvPicPr>
          <p:cNvPr id="2" name="Picture 1">
            <a:extLst>
              <a:ext uri="{FF2B5EF4-FFF2-40B4-BE49-F238E27FC236}">
                <a16:creationId xmlns:a16="http://schemas.microsoft.com/office/drawing/2014/main" id="{99D1DF1A-D5E3-44BD-80CC-057AFFC6972E}"/>
              </a:ext>
            </a:extLst>
          </p:cNvPr>
          <p:cNvPicPr>
            <a:picLocks noChangeAspect="1"/>
          </p:cNvPicPr>
          <p:nvPr/>
        </p:nvPicPr>
        <p:blipFill>
          <a:blip r:embed="rId3"/>
          <a:stretch>
            <a:fillRect/>
          </a:stretch>
        </p:blipFill>
        <p:spPr>
          <a:xfrm>
            <a:off x="2517668" y="1584681"/>
            <a:ext cx="8056515" cy="2845275"/>
          </a:xfrm>
          <a:prstGeom prst="rect">
            <a:avLst/>
          </a:prstGeom>
        </p:spPr>
      </p:pic>
    </p:spTree>
    <p:extLst>
      <p:ext uri="{BB962C8B-B14F-4D97-AF65-F5344CB8AC3E}">
        <p14:creationId xmlns:p14="http://schemas.microsoft.com/office/powerpoint/2010/main" val="27632323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2" y="2028779"/>
            <a:ext cx="11618330" cy="3739490"/>
          </a:xfrm>
        </p:spPr>
        <p:txBody>
          <a:bodyPr>
            <a:normAutofit fontScale="90000"/>
          </a:bodyPr>
          <a:lstStyle/>
          <a:p>
            <a:pPr fontAlgn="base"/>
            <a:r>
              <a:rPr lang="en-GB" sz="3100" dirty="0">
                <a:latin typeface="Cambria"/>
              </a:rPr>
              <a:t>National Curriculum </a:t>
            </a:r>
            <a:r>
              <a:rPr lang="en-GB" sz="3100" cap="none" dirty="0">
                <a:latin typeface="Cambria"/>
                <a:hlinkClick r:id="rId2"/>
              </a:rPr>
              <a:t>https://assets.publishing.service.gov.uk/government/uploads/system/uploads/attachment_data/file/335158/primary_national_curriculum_-_mathematics_220714.pdf</a:t>
            </a:r>
            <a:r>
              <a:rPr lang="en-GB" sz="3100" cap="none" dirty="0">
                <a:latin typeface="Cambria"/>
              </a:rPr>
              <a:t> </a:t>
            </a:r>
            <a:r>
              <a:rPr lang="en-GB" sz="3100" dirty="0">
                <a:latin typeface="Cambria"/>
              </a:rPr>
              <a:t/>
            </a:r>
            <a:br>
              <a:rPr lang="en-GB" sz="3100" dirty="0">
                <a:latin typeface="Cambria"/>
              </a:rPr>
            </a:br>
            <a:r>
              <a:rPr lang="en-GB" sz="3100" dirty="0">
                <a:latin typeface="Cambria"/>
              </a:rPr>
              <a:t/>
            </a:r>
            <a:br>
              <a:rPr lang="en-GB" sz="3100" dirty="0">
                <a:latin typeface="Cambria"/>
              </a:rPr>
            </a:br>
            <a:r>
              <a:rPr lang="en-GB" sz="3100" dirty="0">
                <a:latin typeface="Cambria"/>
              </a:rPr>
              <a:t>Department of Education (DfE )</a:t>
            </a:r>
            <a:br>
              <a:rPr lang="en-GB" sz="3100" dirty="0">
                <a:latin typeface="Cambria"/>
              </a:rPr>
            </a:br>
            <a:r>
              <a:rPr lang="en-US" sz="3100" cap="none" dirty="0">
                <a:latin typeface="Cambria"/>
                <a:hlinkClick r:id="rId3"/>
              </a:rPr>
              <a:t>https://www.gov.uk/guidance/multiplication-tables-check-development-process</a:t>
            </a:r>
            <a:r>
              <a:rPr lang="en-US" dirty="0">
                <a:latin typeface="Cambria"/>
              </a:rPr>
              <a:t/>
            </a:r>
            <a:br>
              <a:rPr lang="en-US" dirty="0">
                <a:latin typeface="Cambria"/>
              </a:rPr>
            </a:br>
            <a:r>
              <a:rPr lang="en-US" dirty="0">
                <a:latin typeface="Cambria"/>
              </a:rPr>
              <a:t/>
            </a:r>
            <a:br>
              <a:rPr lang="en-US" dirty="0">
                <a:latin typeface="Cambria"/>
              </a:rPr>
            </a:br>
            <a:r>
              <a:rPr lang="en-US" dirty="0"/>
              <a:t/>
            </a:r>
            <a:br>
              <a:rPr lang="en-US" dirty="0"/>
            </a:br>
            <a:r>
              <a:rPr lang="en-GB" dirty="0"/>
              <a:t/>
            </a:r>
            <a:br>
              <a:rPr lang="en-GB"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4612102" y="343537"/>
            <a:ext cx="11904377" cy="4207090"/>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r>
              <a:rPr lang="en-GB" u="sng" cap="none" dirty="0">
                <a:solidFill>
                  <a:srgbClr val="FF0000"/>
                </a:solidFill>
                <a:latin typeface="Cambria"/>
              </a:rPr>
              <a:t>Useful Websites</a:t>
            </a:r>
            <a:endParaRPr lang="en-GB" sz="1900" u="sng" dirty="0">
              <a:latin typeface="Cambria"/>
            </a:endParaRPr>
          </a:p>
        </p:txBody>
      </p:sp>
      <p:pic>
        <p:nvPicPr>
          <p:cNvPr id="4" name="Picture 3">
            <a:extLst>
              <a:ext uri="{FF2B5EF4-FFF2-40B4-BE49-F238E27FC236}">
                <a16:creationId xmlns:a16="http://schemas.microsoft.com/office/drawing/2014/main" id="{92E31EE6-D68E-42A3-B1E4-A16350F68BE0}"/>
              </a:ext>
            </a:extLst>
          </p:cNvPr>
          <p:cNvPicPr>
            <a:picLocks noChangeAspect="1"/>
          </p:cNvPicPr>
          <p:nvPr/>
        </p:nvPicPr>
        <p:blipFill>
          <a:blip r:embed="rId4"/>
          <a:stretch>
            <a:fillRect/>
          </a:stretch>
        </p:blipFill>
        <p:spPr>
          <a:xfrm>
            <a:off x="193336" y="176253"/>
            <a:ext cx="742673" cy="1022234"/>
          </a:xfrm>
          <a:prstGeom prst="rect">
            <a:avLst/>
          </a:prstGeom>
        </p:spPr>
      </p:pic>
      <p:sp>
        <p:nvSpPr>
          <p:cNvPr id="5" name="TextBox 4">
            <a:extLst>
              <a:ext uri="{FF2B5EF4-FFF2-40B4-BE49-F238E27FC236}">
                <a16:creationId xmlns:a16="http://schemas.microsoft.com/office/drawing/2014/main" id="{79701C87-E96C-40C3-AE8A-4E84E66808D8}"/>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28779"/>
            <a:ext cx="11868539" cy="3739490"/>
          </a:xfrm>
        </p:spPr>
        <p:txBody>
          <a:bodyPr>
            <a:normAutofit/>
          </a:bodyPr>
          <a:lstStyle/>
          <a:p>
            <a:pPr fontAlgn="base"/>
            <a:r>
              <a:rPr lang="en-GB" cap="none" dirty="0"/>
              <a:t/>
            </a:r>
            <a:br>
              <a:rPr lang="en-GB" cap="none" dirty="0"/>
            </a:br>
            <a:r>
              <a:rPr lang="en-GB" cap="none" dirty="0"/>
              <a:t/>
            </a:r>
            <a:br>
              <a:rPr lang="en-GB" cap="none" dirty="0"/>
            </a:br>
            <a:r>
              <a:rPr lang="en-GB" cap="none" dirty="0"/>
              <a:t/>
            </a:r>
            <a:br>
              <a:rPr lang="en-GB" cap="none" dirty="0"/>
            </a:br>
            <a:r>
              <a:rPr lang="en-GB" cap="none" dirty="0"/>
              <a:t/>
            </a:r>
            <a:br>
              <a:rPr lang="en-GB" cap="none" dirty="0"/>
            </a:br>
            <a:endParaRPr lang="en-GB" cap="none" dirty="0"/>
          </a:p>
        </p:txBody>
      </p:sp>
      <p:sp>
        <p:nvSpPr>
          <p:cNvPr id="3" name="Title 1"/>
          <p:cNvSpPr txBox="1">
            <a:spLocks/>
          </p:cNvSpPr>
          <p:nvPr/>
        </p:nvSpPr>
        <p:spPr>
          <a:xfrm>
            <a:off x="163773" y="1292958"/>
            <a:ext cx="11904377" cy="4207090"/>
          </a:xfrm>
          <a:prstGeom prst="rect">
            <a:avLst/>
          </a:prstGeom>
        </p:spPr>
        <p:txBody>
          <a:bodyPr vert="horz" lIns="91440" tIns="45720" rIns="91440" bIns="45720" rtlCol="0" anchor="t">
            <a:normAutofit fontScale="62500" lnSpcReduction="2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4700" u="sng" cap="none" dirty="0">
                <a:solidFill>
                  <a:srgbClr val="FF0000"/>
                </a:solidFill>
                <a:latin typeface="Comic Sans MS" pitchFamily="66" charset="0"/>
              </a:rPr>
              <a:t>Useful Websites</a:t>
            </a:r>
          </a:p>
          <a:p>
            <a:pPr algn="ctr"/>
            <a:endParaRPr lang="en-GB" sz="4700" u="sng" cap="none" dirty="0">
              <a:solidFill>
                <a:srgbClr val="FF0000"/>
              </a:solidFill>
              <a:latin typeface="Comic Sans MS" pitchFamily="66" charset="0"/>
            </a:endParaRPr>
          </a:p>
          <a:p>
            <a:pPr algn="ctr"/>
            <a:endParaRPr lang="en-GB" sz="4700" u="sng" cap="none" dirty="0">
              <a:solidFill>
                <a:srgbClr val="FF0000"/>
              </a:solidFill>
              <a:latin typeface="Comic Sans MS" pitchFamily="66" charset="0"/>
            </a:endParaRPr>
          </a:p>
          <a:p>
            <a:endParaRPr lang="en-GB" sz="2800" cap="none" dirty="0">
              <a:solidFill>
                <a:srgbClr val="FF0000"/>
              </a:solidFill>
              <a:latin typeface="Comic Sans MS" pitchFamily="66" charset="0"/>
            </a:endParaRPr>
          </a:p>
          <a:p>
            <a:pPr>
              <a:buFont typeface="Arial" charset="0"/>
              <a:buChar char="•"/>
              <a:defRPr/>
            </a:pPr>
            <a:r>
              <a:rPr lang="en-GB" sz="3300" dirty="0">
                <a:latin typeface="Comic Sans MS" pitchFamily="66" charset="0"/>
              </a:rPr>
              <a:t>Maths Games </a:t>
            </a:r>
            <a:r>
              <a:rPr lang="en-GB" sz="3300" dirty="0">
                <a:latin typeface="Comic Sans MS" pitchFamily="66" charset="0"/>
                <a:hlinkClick r:id="rId2"/>
              </a:rPr>
              <a:t>http://www.maths-games.org/times-tables-games.html</a:t>
            </a:r>
            <a:endParaRPr lang="en-GB" sz="3300" dirty="0">
              <a:latin typeface="Comic Sans MS" pitchFamily="66" charset="0"/>
            </a:endParaRPr>
          </a:p>
          <a:p>
            <a:pPr>
              <a:defRPr/>
            </a:pPr>
            <a:r>
              <a:rPr lang="en-GB" sz="3300" dirty="0">
                <a:latin typeface="Comic Sans MS" pitchFamily="66" charset="0"/>
              </a:rPr>
              <a:t> </a:t>
            </a:r>
          </a:p>
          <a:p>
            <a:pPr>
              <a:buFont typeface="Arial" charset="0"/>
              <a:buChar char="•"/>
              <a:defRPr/>
            </a:pPr>
            <a:r>
              <a:rPr lang="en-GB" sz="3300" dirty="0">
                <a:latin typeface="Comic Sans MS" pitchFamily="66" charset="0"/>
              </a:rPr>
              <a:t>Cool Maths </a:t>
            </a:r>
            <a:r>
              <a:rPr lang="en-GB" sz="3300" dirty="0">
                <a:latin typeface="Comic Sans MS" pitchFamily="66" charset="0"/>
                <a:hlinkClick r:id="rId3"/>
              </a:rPr>
              <a:t>https://www.coolmathgames.com/</a:t>
            </a:r>
            <a:r>
              <a:rPr lang="en-GB" sz="3300" dirty="0">
                <a:latin typeface="Comic Sans MS" pitchFamily="66" charset="0"/>
              </a:rPr>
              <a:t> </a:t>
            </a:r>
          </a:p>
          <a:p>
            <a:pPr>
              <a:defRPr/>
            </a:pPr>
            <a:endParaRPr lang="en-GB" sz="3300" dirty="0">
              <a:latin typeface="Comic Sans MS" pitchFamily="66" charset="0"/>
            </a:endParaRPr>
          </a:p>
          <a:p>
            <a:pPr>
              <a:buFont typeface="Arial" charset="0"/>
              <a:buChar char="•"/>
              <a:defRPr/>
            </a:pPr>
            <a:r>
              <a:rPr lang="en-GB" sz="3300" dirty="0">
                <a:latin typeface="Comic Sans MS" pitchFamily="66" charset="0"/>
              </a:rPr>
              <a:t>Ixl </a:t>
            </a:r>
            <a:r>
              <a:rPr lang="en-GB" sz="3300" dirty="0">
                <a:latin typeface="Comic Sans MS" pitchFamily="66" charset="0"/>
                <a:hlinkClick r:id="rId4"/>
              </a:rPr>
              <a:t>https://uk.ixl.com/</a:t>
            </a:r>
            <a:r>
              <a:rPr lang="en-GB" sz="3300" dirty="0">
                <a:latin typeface="Comic Sans MS" pitchFamily="66" charset="0"/>
              </a:rPr>
              <a:t> </a:t>
            </a:r>
          </a:p>
          <a:p>
            <a:pPr>
              <a:defRPr/>
            </a:pPr>
            <a:endParaRPr lang="en-GB" sz="3300" dirty="0">
              <a:latin typeface="Comic Sans MS" pitchFamily="66" charset="0"/>
            </a:endParaRPr>
          </a:p>
          <a:p>
            <a:pPr>
              <a:buFont typeface="Arial" charset="0"/>
              <a:buChar char="•"/>
              <a:defRPr/>
            </a:pPr>
            <a:r>
              <a:rPr lang="en-GB" sz="3300" dirty="0">
                <a:latin typeface="Comic Sans MS" pitchFamily="66" charset="0"/>
              </a:rPr>
              <a:t>Times tables Rock starS </a:t>
            </a:r>
            <a:r>
              <a:rPr lang="en-GB" sz="3300" dirty="0">
                <a:latin typeface="Comic Sans MS" pitchFamily="66" charset="0"/>
                <a:hlinkClick r:id="rId5"/>
              </a:rPr>
              <a:t>https://ttrockstars.com/</a:t>
            </a:r>
            <a:r>
              <a:rPr lang="en-GB" sz="3300" dirty="0">
                <a:latin typeface="Comic Sans MS" pitchFamily="66" charset="0"/>
              </a:rPr>
              <a:t> </a:t>
            </a:r>
          </a:p>
          <a:p>
            <a:pPr>
              <a:defRPr/>
            </a:pPr>
            <a:endParaRPr lang="en-GB" sz="3300" dirty="0">
              <a:latin typeface="Comic Sans MS" pitchFamily="66" charset="0"/>
            </a:endParaRPr>
          </a:p>
          <a:p>
            <a:pPr>
              <a:buFont typeface="Arial" charset="0"/>
              <a:buChar char="•"/>
              <a:defRPr/>
            </a:pPr>
            <a:r>
              <a:rPr lang="en-GB" sz="3300" dirty="0">
                <a:latin typeface="Comic Sans MS" pitchFamily="66" charset="0"/>
              </a:rPr>
              <a:t>Topmarks </a:t>
            </a:r>
            <a:r>
              <a:rPr lang="en-GB" sz="3300" dirty="0">
                <a:latin typeface="Comic Sans MS" pitchFamily="66" charset="0"/>
                <a:hlinkClick r:id="rId6"/>
              </a:rPr>
              <a:t>https://www.topmarks.co.uk/</a:t>
            </a:r>
            <a:r>
              <a:rPr lang="en-GB" sz="3300" dirty="0">
                <a:latin typeface="Comic Sans MS" pitchFamily="66" charset="0"/>
              </a:rPr>
              <a:t> </a:t>
            </a:r>
          </a:p>
          <a:p>
            <a:pPr>
              <a:buFont typeface="Arial" charset="0"/>
              <a:buChar char="•"/>
              <a:defRPr/>
            </a:pPr>
            <a:endParaRPr lang="en-GB" sz="3300" dirty="0">
              <a:latin typeface="Comic Sans MS" pitchFamily="66" charset="0"/>
            </a:endParaRPr>
          </a:p>
          <a:p>
            <a:pPr>
              <a:buFont typeface="Arial" charset="0"/>
              <a:buChar char="•"/>
              <a:defRPr/>
            </a:pPr>
            <a:r>
              <a:rPr lang="en-GB" sz="3300" dirty="0">
                <a:latin typeface="Comic Sans MS" pitchFamily="66" charset="0"/>
                <a:hlinkClick r:id="rId7"/>
              </a:rPr>
              <a:t>DfE Video - https://youtu.be/GhAJMJUsAac</a:t>
            </a:r>
            <a:endParaRPr lang="en-GB" sz="3300" dirty="0">
              <a:latin typeface="Comic Sans MS" pitchFamily="66" charset="0"/>
            </a:endParaRPr>
          </a:p>
          <a:p>
            <a:pPr>
              <a:buFont typeface="Arial" charset="0"/>
              <a:buChar char="•"/>
              <a:defRPr/>
            </a:pPr>
            <a:endParaRPr lang="en-GB" sz="2000" dirty="0"/>
          </a:p>
          <a:p>
            <a:endParaRPr lang="en-GB" sz="1900" dirty="0"/>
          </a:p>
        </p:txBody>
      </p:sp>
      <p:pic>
        <p:nvPicPr>
          <p:cNvPr id="5" name="Picture 4">
            <a:extLst>
              <a:ext uri="{FF2B5EF4-FFF2-40B4-BE49-F238E27FC236}">
                <a16:creationId xmlns:a16="http://schemas.microsoft.com/office/drawing/2014/main" id="{ECFCA26B-C95C-46B6-A2EE-8BE15D4B9676}"/>
              </a:ext>
            </a:extLst>
          </p:cNvPr>
          <p:cNvPicPr>
            <a:picLocks noChangeAspect="1"/>
          </p:cNvPicPr>
          <p:nvPr/>
        </p:nvPicPr>
        <p:blipFill>
          <a:blip r:embed="rId8"/>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F39247A1-D8DC-4C30-AFA3-22FFB73ABD24}"/>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659564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3:</a:t>
            </a:r>
          </a:p>
        </p:txBody>
      </p:sp>
      <p:sp>
        <p:nvSpPr>
          <p:cNvPr id="3" name="Content Placeholder 2"/>
          <p:cNvSpPr>
            <a:spLocks noGrp="1"/>
          </p:cNvSpPr>
          <p:nvPr>
            <p:ph idx="1"/>
          </p:nvPr>
        </p:nvSpPr>
        <p:spPr>
          <a:xfrm>
            <a:off x="609600" y="4933951"/>
            <a:ext cx="10972800" cy="1192213"/>
          </a:xfrm>
        </p:spPr>
        <p:txBody>
          <a:bodyPr>
            <a:normAutofit fontScale="85000" lnSpcReduction="10000"/>
          </a:bodyPr>
          <a:lstStyle/>
          <a:p>
            <a:pPr marL="0" indent="0">
              <a:buNone/>
            </a:pPr>
            <a:r>
              <a:rPr lang="en-GB" sz="2000" dirty="0"/>
              <a:t>Children need to:</a:t>
            </a:r>
          </a:p>
          <a:p>
            <a:r>
              <a:rPr lang="en-GB" sz="2000" dirty="0"/>
              <a:t>Know x2 is the same as double</a:t>
            </a:r>
          </a:p>
          <a:p>
            <a:r>
              <a:rPr lang="en-GB" sz="2000" dirty="0"/>
              <a:t>Do 2 x 4 to help with 2 x 40; 2 x 5</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4800" y="1924050"/>
            <a:ext cx="9042400" cy="3009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735627" y="2924944"/>
            <a:ext cx="2304256" cy="1569660"/>
          </a:xfrm>
          <a:prstGeom prst="rect">
            <a:avLst/>
          </a:prstGeom>
          <a:noFill/>
        </p:spPr>
        <p:txBody>
          <a:bodyPr wrap="square" rtlCol="0">
            <a:spAutoFit/>
          </a:bodyPr>
          <a:lstStyle/>
          <a:p>
            <a:r>
              <a:rPr lang="en-GB" sz="2400" dirty="0"/>
              <a:t>2 x 40 = 80 </a:t>
            </a:r>
          </a:p>
          <a:p>
            <a:r>
              <a:rPr lang="en-GB" sz="2400" dirty="0"/>
              <a:t>2 x 5   = 10</a:t>
            </a:r>
          </a:p>
          <a:p>
            <a:endParaRPr lang="en-GB" sz="2400" dirty="0"/>
          </a:p>
          <a:p>
            <a:r>
              <a:rPr lang="en-GB" sz="2400" dirty="0"/>
              <a:t>80 + 10 = 90</a:t>
            </a:r>
          </a:p>
        </p:txBody>
      </p:sp>
      <p:sp>
        <p:nvSpPr>
          <p:cNvPr id="5" name="Rectangle 4"/>
          <p:cNvSpPr/>
          <p:nvPr/>
        </p:nvSpPr>
        <p:spPr>
          <a:xfrm>
            <a:off x="8016213" y="4077072"/>
            <a:ext cx="415498" cy="369332"/>
          </a:xfrm>
          <a:prstGeom prst="rect">
            <a:avLst/>
          </a:prstGeom>
        </p:spPr>
        <p:txBody>
          <a:bodyPr wrap="none">
            <a:spAutoFit/>
          </a:bodyPr>
          <a:lstStyle/>
          <a:p>
            <a:r>
              <a:rPr lang="en-GB" dirty="0"/>
              <a:t>90</a:t>
            </a:r>
          </a:p>
        </p:txBody>
      </p:sp>
      <p:pic>
        <p:nvPicPr>
          <p:cNvPr id="8" name="Picture 7">
            <a:extLst>
              <a:ext uri="{FF2B5EF4-FFF2-40B4-BE49-F238E27FC236}">
                <a16:creationId xmlns:a16="http://schemas.microsoft.com/office/drawing/2014/main" id="{B6A86391-8619-4A0E-A6C5-0163163A51E1}"/>
              </a:ext>
            </a:extLst>
          </p:cNvPr>
          <p:cNvPicPr>
            <a:picLocks noChangeAspect="1"/>
          </p:cNvPicPr>
          <p:nvPr/>
        </p:nvPicPr>
        <p:blipFill>
          <a:blip r:embed="rId3"/>
          <a:stretch>
            <a:fillRect/>
          </a:stretch>
        </p:blipFill>
        <p:spPr>
          <a:xfrm>
            <a:off x="175379" y="85024"/>
            <a:ext cx="742673" cy="1022234"/>
          </a:xfrm>
          <a:prstGeom prst="rect">
            <a:avLst/>
          </a:prstGeom>
        </p:spPr>
      </p:pic>
      <p:sp>
        <p:nvSpPr>
          <p:cNvPr id="9" name="TextBox 8">
            <a:extLst>
              <a:ext uri="{FF2B5EF4-FFF2-40B4-BE49-F238E27FC236}">
                <a16:creationId xmlns:a16="http://schemas.microsoft.com/office/drawing/2014/main" id="{25BB1B50-99EF-4BDE-B321-0E694BC81BEF}"/>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038698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1" y="1976439"/>
            <a:ext cx="89789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a:t>Year 4:</a:t>
            </a:r>
          </a:p>
        </p:txBody>
      </p:sp>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x11 tables</a:t>
            </a:r>
          </a:p>
          <a:p>
            <a:r>
              <a:rPr lang="en-GB" sz="2000" dirty="0"/>
              <a:t>Know that 9 x 11 = 99 so 99 ÷ 11 = 9 (inverse)</a:t>
            </a:r>
          </a:p>
        </p:txBody>
      </p:sp>
      <p:sp>
        <p:nvSpPr>
          <p:cNvPr id="4" name="TextBox 3"/>
          <p:cNvSpPr txBox="1"/>
          <p:nvPr/>
        </p:nvSpPr>
        <p:spPr>
          <a:xfrm>
            <a:off x="3023659" y="3429001"/>
            <a:ext cx="1653017" cy="830997"/>
          </a:xfrm>
          <a:prstGeom prst="rect">
            <a:avLst/>
          </a:prstGeom>
          <a:noFill/>
        </p:spPr>
        <p:txBody>
          <a:bodyPr wrap="none" rtlCol="0">
            <a:spAutoFit/>
          </a:bodyPr>
          <a:lstStyle/>
          <a:p>
            <a:r>
              <a:rPr lang="en-GB" sz="2400" dirty="0"/>
              <a:t>9 x 11 = 99</a:t>
            </a:r>
          </a:p>
          <a:p>
            <a:r>
              <a:rPr lang="en-GB" sz="2400" dirty="0"/>
              <a:t>99 ÷ 11 = 9</a:t>
            </a:r>
          </a:p>
        </p:txBody>
      </p:sp>
      <p:sp>
        <p:nvSpPr>
          <p:cNvPr id="6" name="Oval 5"/>
          <p:cNvSpPr/>
          <p:nvPr/>
        </p:nvSpPr>
        <p:spPr>
          <a:xfrm>
            <a:off x="3023659" y="3484458"/>
            <a:ext cx="480053"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8" name="Oval 7"/>
          <p:cNvSpPr/>
          <p:nvPr/>
        </p:nvSpPr>
        <p:spPr>
          <a:xfrm>
            <a:off x="4604427" y="3844498"/>
            <a:ext cx="480053" cy="360040"/>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GB"/>
          </a:p>
        </p:txBody>
      </p:sp>
      <p:sp>
        <p:nvSpPr>
          <p:cNvPr id="7" name="Rectangle 6"/>
          <p:cNvSpPr/>
          <p:nvPr/>
        </p:nvSpPr>
        <p:spPr>
          <a:xfrm>
            <a:off x="8208235" y="4075331"/>
            <a:ext cx="300082" cy="369332"/>
          </a:xfrm>
          <a:prstGeom prst="rect">
            <a:avLst/>
          </a:prstGeom>
        </p:spPr>
        <p:txBody>
          <a:bodyPr wrap="none">
            <a:spAutoFit/>
          </a:bodyPr>
          <a:lstStyle/>
          <a:p>
            <a:r>
              <a:rPr lang="en-GB" dirty="0"/>
              <a:t>9</a:t>
            </a:r>
          </a:p>
        </p:txBody>
      </p:sp>
      <p:pic>
        <p:nvPicPr>
          <p:cNvPr id="10" name="Picture 9">
            <a:extLst>
              <a:ext uri="{FF2B5EF4-FFF2-40B4-BE49-F238E27FC236}">
                <a16:creationId xmlns:a16="http://schemas.microsoft.com/office/drawing/2014/main" id="{BBA42916-93F7-440D-94CA-08CF56D075F1}"/>
              </a:ext>
            </a:extLst>
          </p:cNvPr>
          <p:cNvPicPr>
            <a:picLocks noChangeAspect="1"/>
          </p:cNvPicPr>
          <p:nvPr/>
        </p:nvPicPr>
        <p:blipFill>
          <a:blip r:embed="rId3"/>
          <a:stretch>
            <a:fillRect/>
          </a:stretch>
        </p:blipFill>
        <p:spPr>
          <a:xfrm>
            <a:off x="158820" y="100217"/>
            <a:ext cx="742673" cy="1022234"/>
          </a:xfrm>
          <a:prstGeom prst="rect">
            <a:avLst/>
          </a:prstGeom>
        </p:spPr>
      </p:pic>
      <p:sp>
        <p:nvSpPr>
          <p:cNvPr id="11" name="TextBox 10">
            <a:extLst>
              <a:ext uri="{FF2B5EF4-FFF2-40B4-BE49-F238E27FC236}">
                <a16:creationId xmlns:a16="http://schemas.microsoft.com/office/drawing/2014/main" id="{DF59F85A-8478-4937-877D-96B6F45061B9}"/>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731600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4:</a:t>
            </a: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0" y="1971675"/>
            <a:ext cx="89408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6 squared is the same as 6 x 6 (= 36)</a:t>
            </a:r>
          </a:p>
        </p:txBody>
      </p:sp>
      <p:sp>
        <p:nvSpPr>
          <p:cNvPr id="4" name="TextBox 3"/>
          <p:cNvSpPr txBox="1"/>
          <p:nvPr/>
        </p:nvSpPr>
        <p:spPr>
          <a:xfrm>
            <a:off x="3042421" y="3013501"/>
            <a:ext cx="1806905" cy="830997"/>
          </a:xfrm>
          <a:prstGeom prst="rect">
            <a:avLst/>
          </a:prstGeom>
          <a:noFill/>
        </p:spPr>
        <p:txBody>
          <a:bodyPr wrap="none" rtlCol="0">
            <a:spAutoFit/>
          </a:bodyPr>
          <a:lstStyle/>
          <a:p>
            <a:r>
              <a:rPr lang="en-GB" sz="2400" dirty="0"/>
              <a:t>6 x 6 = 36</a:t>
            </a:r>
          </a:p>
          <a:p>
            <a:r>
              <a:rPr lang="en-GB" sz="2400" dirty="0"/>
              <a:t>36 + 10 = 46</a:t>
            </a:r>
          </a:p>
        </p:txBody>
      </p:sp>
      <p:sp>
        <p:nvSpPr>
          <p:cNvPr id="6" name="Rectangle 5"/>
          <p:cNvSpPr/>
          <p:nvPr/>
        </p:nvSpPr>
        <p:spPr>
          <a:xfrm>
            <a:off x="8016213" y="4077072"/>
            <a:ext cx="415498" cy="369332"/>
          </a:xfrm>
          <a:prstGeom prst="rect">
            <a:avLst/>
          </a:prstGeom>
        </p:spPr>
        <p:txBody>
          <a:bodyPr wrap="none">
            <a:spAutoFit/>
          </a:bodyPr>
          <a:lstStyle/>
          <a:p>
            <a:r>
              <a:rPr lang="en-GB" dirty="0"/>
              <a:t>46</a:t>
            </a:r>
          </a:p>
        </p:txBody>
      </p:sp>
      <p:pic>
        <p:nvPicPr>
          <p:cNvPr id="8" name="Picture 7">
            <a:extLst>
              <a:ext uri="{FF2B5EF4-FFF2-40B4-BE49-F238E27FC236}">
                <a16:creationId xmlns:a16="http://schemas.microsoft.com/office/drawing/2014/main" id="{7668350F-04B1-489E-97B9-3628370F1943}"/>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095B8C2F-D7B7-4119-B6C0-B6D9A44D523A}"/>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906260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4:</a:t>
            </a: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57389"/>
            <a:ext cx="89916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3 x 9 = 27 so 3 x 90 = 270</a:t>
            </a:r>
          </a:p>
          <a:p>
            <a:r>
              <a:rPr lang="en-GB" sz="2000" dirty="0"/>
              <a:t>Know that 3 x 90 = 270 so 270 ÷ 3 = 90 (inverse</a:t>
            </a:r>
          </a:p>
        </p:txBody>
      </p:sp>
      <p:sp>
        <p:nvSpPr>
          <p:cNvPr id="4" name="TextBox 3"/>
          <p:cNvSpPr txBox="1"/>
          <p:nvPr/>
        </p:nvSpPr>
        <p:spPr>
          <a:xfrm>
            <a:off x="3023659" y="2948752"/>
            <a:ext cx="2177199" cy="1200329"/>
          </a:xfrm>
          <a:prstGeom prst="rect">
            <a:avLst/>
          </a:prstGeom>
          <a:noFill/>
        </p:spPr>
        <p:txBody>
          <a:bodyPr wrap="none" rtlCol="0">
            <a:spAutoFit/>
          </a:bodyPr>
          <a:lstStyle/>
          <a:p>
            <a:r>
              <a:rPr lang="en-GB" sz="2400" dirty="0"/>
              <a:t>3 x 9 = 27</a:t>
            </a:r>
          </a:p>
          <a:p>
            <a:r>
              <a:rPr lang="en-GB" sz="2400" dirty="0"/>
              <a:t>So 3 x 90 = 270</a:t>
            </a:r>
          </a:p>
          <a:p>
            <a:r>
              <a:rPr lang="en-GB" sz="2400" dirty="0"/>
              <a:t>270 ÷ 3 = 90</a:t>
            </a:r>
          </a:p>
        </p:txBody>
      </p:sp>
      <p:sp>
        <p:nvSpPr>
          <p:cNvPr id="6" name="Rectangle 5"/>
          <p:cNvSpPr/>
          <p:nvPr/>
        </p:nvSpPr>
        <p:spPr>
          <a:xfrm>
            <a:off x="8016213" y="4149080"/>
            <a:ext cx="415498" cy="369332"/>
          </a:xfrm>
          <a:prstGeom prst="rect">
            <a:avLst/>
          </a:prstGeom>
        </p:spPr>
        <p:txBody>
          <a:bodyPr wrap="none">
            <a:spAutoFit/>
          </a:bodyPr>
          <a:lstStyle/>
          <a:p>
            <a:r>
              <a:rPr lang="en-GB" dirty="0"/>
              <a:t>90</a:t>
            </a:r>
          </a:p>
        </p:txBody>
      </p:sp>
      <p:pic>
        <p:nvPicPr>
          <p:cNvPr id="8" name="Picture 7">
            <a:extLst>
              <a:ext uri="{FF2B5EF4-FFF2-40B4-BE49-F238E27FC236}">
                <a16:creationId xmlns:a16="http://schemas.microsoft.com/office/drawing/2014/main" id="{BD49E0B4-B8A6-4699-BFD9-B02D44BBCCDF}"/>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30749BBA-5613-4458-A8E9-385F1078753C}"/>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7432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4:</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1957389"/>
            <a:ext cx="8991600" cy="2943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9 x 6 = 54 so 9 x 600 = 5,400</a:t>
            </a:r>
          </a:p>
          <a:p>
            <a:r>
              <a:rPr lang="en-GB" sz="2000" dirty="0"/>
              <a:t>Know that 9 x 600 = 5,400 so 5,400 ÷ 9 = 600 (inverse)</a:t>
            </a:r>
          </a:p>
        </p:txBody>
      </p:sp>
      <p:sp>
        <p:nvSpPr>
          <p:cNvPr id="4" name="TextBox 3"/>
          <p:cNvSpPr txBox="1"/>
          <p:nvPr/>
        </p:nvSpPr>
        <p:spPr>
          <a:xfrm>
            <a:off x="3215681" y="3212977"/>
            <a:ext cx="2182008" cy="1200329"/>
          </a:xfrm>
          <a:prstGeom prst="rect">
            <a:avLst/>
          </a:prstGeom>
          <a:noFill/>
        </p:spPr>
        <p:txBody>
          <a:bodyPr wrap="none" rtlCol="0">
            <a:spAutoFit/>
          </a:bodyPr>
          <a:lstStyle/>
          <a:p>
            <a:r>
              <a:rPr lang="en-GB" sz="2400" dirty="0"/>
              <a:t>9 x 6 = 54</a:t>
            </a:r>
          </a:p>
          <a:p>
            <a:r>
              <a:rPr lang="en-GB" sz="2400" dirty="0"/>
              <a:t>9 x 600 = 5,400</a:t>
            </a:r>
          </a:p>
          <a:p>
            <a:r>
              <a:rPr lang="en-GB" sz="2400" dirty="0"/>
              <a:t>5,400 ÷ 9 = 600</a:t>
            </a:r>
          </a:p>
        </p:txBody>
      </p:sp>
      <p:sp>
        <p:nvSpPr>
          <p:cNvPr id="6" name="Rectangle 5"/>
          <p:cNvSpPr/>
          <p:nvPr/>
        </p:nvSpPr>
        <p:spPr>
          <a:xfrm>
            <a:off x="7920202" y="4149080"/>
            <a:ext cx="530915" cy="369332"/>
          </a:xfrm>
          <a:prstGeom prst="rect">
            <a:avLst/>
          </a:prstGeom>
        </p:spPr>
        <p:txBody>
          <a:bodyPr wrap="none">
            <a:spAutoFit/>
          </a:bodyPr>
          <a:lstStyle/>
          <a:p>
            <a:r>
              <a:rPr lang="en-GB" dirty="0"/>
              <a:t>600</a:t>
            </a:r>
          </a:p>
        </p:txBody>
      </p:sp>
      <p:pic>
        <p:nvPicPr>
          <p:cNvPr id="8" name="Picture 7">
            <a:extLst>
              <a:ext uri="{FF2B5EF4-FFF2-40B4-BE49-F238E27FC236}">
                <a16:creationId xmlns:a16="http://schemas.microsoft.com/office/drawing/2014/main" id="{BAC49C00-EEFF-4695-8933-10A4FD5A9207}"/>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5872545F-D0C5-4A38-BDA9-CFC8ED974719}"/>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06472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fade">
                                      <p:cBhvr>
                                        <p:cTn id="2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5:</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93851" y="1952625"/>
            <a:ext cx="900430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Recognise that 15 is ¼ of 60</a:t>
            </a:r>
          </a:p>
          <a:p>
            <a:r>
              <a:rPr lang="en-GB" sz="2000" dirty="0"/>
              <a:t>Know that 15 x 4 = 60 so 60 ÷ 15 = 4</a:t>
            </a:r>
          </a:p>
        </p:txBody>
      </p:sp>
      <p:sp>
        <p:nvSpPr>
          <p:cNvPr id="7" name="TextBox 6"/>
          <p:cNvSpPr txBox="1"/>
          <p:nvPr/>
        </p:nvSpPr>
        <p:spPr>
          <a:xfrm>
            <a:off x="3215680" y="3025046"/>
            <a:ext cx="1653017" cy="830997"/>
          </a:xfrm>
          <a:prstGeom prst="rect">
            <a:avLst/>
          </a:prstGeom>
          <a:noFill/>
        </p:spPr>
        <p:txBody>
          <a:bodyPr wrap="none" rtlCol="0">
            <a:spAutoFit/>
          </a:bodyPr>
          <a:lstStyle/>
          <a:p>
            <a:r>
              <a:rPr lang="en-GB" sz="2400" dirty="0"/>
              <a:t>15 x 4 = 60</a:t>
            </a:r>
          </a:p>
          <a:p>
            <a:r>
              <a:rPr lang="en-GB" sz="2400" dirty="0"/>
              <a:t>60 ÷ 15 = 4</a:t>
            </a:r>
          </a:p>
        </p:txBody>
      </p:sp>
      <p:sp>
        <p:nvSpPr>
          <p:cNvPr id="8" name="Rectangle 7"/>
          <p:cNvSpPr/>
          <p:nvPr/>
        </p:nvSpPr>
        <p:spPr>
          <a:xfrm>
            <a:off x="8112224" y="4149080"/>
            <a:ext cx="300082" cy="369332"/>
          </a:xfrm>
          <a:prstGeom prst="rect">
            <a:avLst/>
          </a:prstGeom>
        </p:spPr>
        <p:txBody>
          <a:bodyPr wrap="none">
            <a:spAutoFit/>
          </a:bodyPr>
          <a:lstStyle/>
          <a:p>
            <a:r>
              <a:rPr lang="en-GB" dirty="0"/>
              <a:t>4</a:t>
            </a:r>
          </a:p>
        </p:txBody>
      </p:sp>
      <p:pic>
        <p:nvPicPr>
          <p:cNvPr id="9" name="Picture 8">
            <a:extLst>
              <a:ext uri="{FF2B5EF4-FFF2-40B4-BE49-F238E27FC236}">
                <a16:creationId xmlns:a16="http://schemas.microsoft.com/office/drawing/2014/main" id="{38D965BA-E558-4906-B26D-69B4B01F8ED8}"/>
              </a:ext>
            </a:extLst>
          </p:cNvPr>
          <p:cNvPicPr>
            <a:picLocks noChangeAspect="1"/>
          </p:cNvPicPr>
          <p:nvPr/>
        </p:nvPicPr>
        <p:blipFill>
          <a:blip r:embed="rId3"/>
          <a:stretch>
            <a:fillRect/>
          </a:stretch>
        </p:blipFill>
        <p:spPr>
          <a:xfrm>
            <a:off x="158820" y="100217"/>
            <a:ext cx="742673" cy="1022234"/>
          </a:xfrm>
          <a:prstGeom prst="rect">
            <a:avLst/>
          </a:prstGeom>
        </p:spPr>
      </p:pic>
      <p:sp>
        <p:nvSpPr>
          <p:cNvPr id="10" name="TextBox 9">
            <a:extLst>
              <a:ext uri="{FF2B5EF4-FFF2-40B4-BE49-F238E27FC236}">
                <a16:creationId xmlns:a16="http://schemas.microsoft.com/office/drawing/2014/main" id="{C6E10874-2C8D-4F15-BA0F-997E7AFF28A9}"/>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6476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animEffect transition="in" filter="fade">
                                      <p:cBhvr>
                                        <p:cTn id="1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7546" y="1695236"/>
            <a:ext cx="11864454" cy="3375596"/>
          </a:xfrm>
        </p:spPr>
        <p:txBody>
          <a:bodyPr>
            <a:normAutofit fontScale="90000"/>
          </a:bodyPr>
          <a:lstStyle/>
          <a:p>
            <a:r>
              <a:rPr lang="en-GB" sz="4000" cap="none" dirty="0">
                <a:latin typeface="Cambria"/>
              </a:rPr>
              <a:t>Under the current National Curriculum, children are supposed to know their times tables by the end of Year 4.</a:t>
            </a:r>
            <a:br>
              <a:rPr lang="en-GB" sz="4000" cap="none" dirty="0">
                <a:latin typeface="Cambria"/>
              </a:rPr>
            </a:br>
            <a:r>
              <a:rPr lang="en-GB" sz="4000" cap="none" dirty="0">
                <a:latin typeface="Cambria"/>
              </a:rPr>
              <a:t/>
            </a:r>
            <a:br>
              <a:rPr lang="en-GB" sz="4000" cap="none" dirty="0">
                <a:latin typeface="Cambria"/>
              </a:rPr>
            </a:br>
            <a:r>
              <a:rPr lang="en-GB" sz="4000" cap="none" dirty="0">
                <a:latin typeface="Cambria"/>
              </a:rPr>
              <a:t>The Multiplication Tables Check has been introduced to ensure that children do know their tables.</a:t>
            </a:r>
            <a:r>
              <a:rPr lang="en-GB" cap="none" dirty="0">
                <a:latin typeface="Cambria"/>
              </a:rPr>
              <a:t/>
            </a:r>
            <a:br>
              <a:rPr lang="en-GB" cap="none" dirty="0">
                <a:latin typeface="Cambria"/>
              </a:rPr>
            </a:br>
            <a:r>
              <a:rPr lang="en-GB" cap="none" dirty="0"/>
              <a:t/>
            </a:r>
            <a:br>
              <a:rPr lang="en-GB" cap="none" dirty="0"/>
            </a:br>
            <a:endParaRPr lang="en-GB" cap="none" dirty="0"/>
          </a:p>
        </p:txBody>
      </p:sp>
      <p:sp>
        <p:nvSpPr>
          <p:cNvPr id="3" name="Title 1"/>
          <p:cNvSpPr txBox="1">
            <a:spLocks/>
          </p:cNvSpPr>
          <p:nvPr/>
        </p:nvSpPr>
        <p:spPr>
          <a:xfrm>
            <a:off x="497634" y="193313"/>
            <a:ext cx="11694366"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4000" cap="none" dirty="0">
                <a:solidFill>
                  <a:srgbClr val="FF0000"/>
                </a:solidFill>
                <a:latin typeface="Cambria"/>
              </a:rPr>
              <a:t>National Curriculum</a:t>
            </a:r>
          </a:p>
        </p:txBody>
      </p:sp>
      <p:pic>
        <p:nvPicPr>
          <p:cNvPr id="5" name="Picture 4">
            <a:extLst>
              <a:ext uri="{FF2B5EF4-FFF2-40B4-BE49-F238E27FC236}">
                <a16:creationId xmlns:a16="http://schemas.microsoft.com/office/drawing/2014/main" id="{0A91A58A-1D7C-408B-97E6-DF11840EDDEC}"/>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6810AED6-7CB3-44DF-B73D-6E16A6FA8DB4}"/>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3803722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5:</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976439"/>
            <a:ext cx="89154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21 = 7 x 3</a:t>
            </a:r>
          </a:p>
          <a:p>
            <a:r>
              <a:rPr lang="en-GB" sz="2000" dirty="0"/>
              <a:t>Multiply the numerator by 3 (5 x 3 = 15) and the denominator by 3 (7 x 3 = 21) to create the equivalent fraction 15/21 to use in the calculation</a:t>
            </a:r>
          </a:p>
        </p:txBody>
      </p:sp>
      <p:sp>
        <p:nvSpPr>
          <p:cNvPr id="4" name="TextBox 3"/>
          <p:cNvSpPr txBox="1"/>
          <p:nvPr/>
        </p:nvSpPr>
        <p:spPr>
          <a:xfrm>
            <a:off x="3023660" y="3013502"/>
            <a:ext cx="603050" cy="830997"/>
          </a:xfrm>
          <a:prstGeom prst="rect">
            <a:avLst/>
          </a:prstGeom>
          <a:noFill/>
        </p:spPr>
        <p:txBody>
          <a:bodyPr wrap="none" rtlCol="0">
            <a:spAutoFit/>
          </a:bodyPr>
          <a:lstStyle/>
          <a:p>
            <a:r>
              <a:rPr lang="en-GB" sz="2400" u="sng" dirty="0"/>
              <a:t>5</a:t>
            </a:r>
            <a:r>
              <a:rPr lang="en-GB" sz="2400" dirty="0"/>
              <a:t> =</a:t>
            </a:r>
            <a:endParaRPr lang="en-GB" sz="2400" u="sng" dirty="0"/>
          </a:p>
          <a:p>
            <a:r>
              <a:rPr lang="en-GB" sz="2400" dirty="0"/>
              <a:t>7  </a:t>
            </a:r>
          </a:p>
        </p:txBody>
      </p:sp>
      <p:sp>
        <p:nvSpPr>
          <p:cNvPr id="6" name="TextBox 5"/>
          <p:cNvSpPr txBox="1"/>
          <p:nvPr/>
        </p:nvSpPr>
        <p:spPr>
          <a:xfrm>
            <a:off x="3239529" y="3573016"/>
            <a:ext cx="415498" cy="369332"/>
          </a:xfrm>
          <a:prstGeom prst="rect">
            <a:avLst/>
          </a:prstGeom>
          <a:noFill/>
        </p:spPr>
        <p:txBody>
          <a:bodyPr wrap="none" rtlCol="0">
            <a:spAutoFit/>
          </a:bodyPr>
          <a:lstStyle/>
          <a:p>
            <a:r>
              <a:rPr lang="en-GB" dirty="0"/>
              <a:t>x3</a:t>
            </a:r>
          </a:p>
        </p:txBody>
      </p:sp>
      <p:sp>
        <p:nvSpPr>
          <p:cNvPr id="8" name="TextBox 7"/>
          <p:cNvSpPr txBox="1"/>
          <p:nvPr/>
        </p:nvSpPr>
        <p:spPr>
          <a:xfrm>
            <a:off x="3338301" y="2769622"/>
            <a:ext cx="415498" cy="369332"/>
          </a:xfrm>
          <a:prstGeom prst="rect">
            <a:avLst/>
          </a:prstGeom>
          <a:noFill/>
        </p:spPr>
        <p:txBody>
          <a:bodyPr wrap="none" rtlCol="0">
            <a:spAutoFit/>
          </a:bodyPr>
          <a:lstStyle/>
          <a:p>
            <a:r>
              <a:rPr lang="en-GB" dirty="0"/>
              <a:t>x3</a:t>
            </a:r>
          </a:p>
        </p:txBody>
      </p:sp>
      <p:sp>
        <p:nvSpPr>
          <p:cNvPr id="7" name="Rectangle 6"/>
          <p:cNvSpPr/>
          <p:nvPr/>
        </p:nvSpPr>
        <p:spPr>
          <a:xfrm>
            <a:off x="3716652" y="3013502"/>
            <a:ext cx="6096000" cy="830997"/>
          </a:xfrm>
          <a:prstGeom prst="rect">
            <a:avLst/>
          </a:prstGeom>
        </p:spPr>
        <p:txBody>
          <a:bodyPr>
            <a:spAutoFit/>
          </a:bodyPr>
          <a:lstStyle/>
          <a:p>
            <a:r>
              <a:rPr lang="en-GB" sz="2400" u="sng" dirty="0"/>
              <a:t>15</a:t>
            </a:r>
          </a:p>
          <a:p>
            <a:r>
              <a:rPr lang="en-GB" sz="2400" dirty="0"/>
              <a:t>21  </a:t>
            </a:r>
          </a:p>
        </p:txBody>
      </p:sp>
      <p:sp>
        <p:nvSpPr>
          <p:cNvPr id="9" name="Rectangle 8"/>
          <p:cNvSpPr/>
          <p:nvPr/>
        </p:nvSpPr>
        <p:spPr>
          <a:xfrm>
            <a:off x="3023659" y="3944766"/>
            <a:ext cx="6096000" cy="830997"/>
          </a:xfrm>
          <a:prstGeom prst="rect">
            <a:avLst/>
          </a:prstGeom>
        </p:spPr>
        <p:txBody>
          <a:bodyPr>
            <a:spAutoFit/>
          </a:bodyPr>
          <a:lstStyle/>
          <a:p>
            <a:r>
              <a:rPr lang="en-GB" sz="2400" u="sng" dirty="0"/>
              <a:t>15</a:t>
            </a:r>
            <a:r>
              <a:rPr lang="en-GB" sz="2400" dirty="0"/>
              <a:t> +  </a:t>
            </a:r>
            <a:r>
              <a:rPr lang="en-GB" sz="2400" u="sng" dirty="0"/>
              <a:t>3</a:t>
            </a:r>
            <a:r>
              <a:rPr lang="en-GB" sz="2400" dirty="0"/>
              <a:t> =  </a:t>
            </a:r>
            <a:r>
              <a:rPr lang="en-GB" sz="2400" u="sng" dirty="0"/>
              <a:t>18 </a:t>
            </a:r>
          </a:p>
          <a:p>
            <a:r>
              <a:rPr lang="en-GB" sz="2400" dirty="0"/>
              <a:t>21    21    21		</a:t>
            </a:r>
          </a:p>
        </p:txBody>
      </p:sp>
      <p:sp>
        <p:nvSpPr>
          <p:cNvPr id="10" name="TextBox 9"/>
          <p:cNvSpPr txBox="1"/>
          <p:nvPr/>
        </p:nvSpPr>
        <p:spPr>
          <a:xfrm>
            <a:off x="8112224" y="4006806"/>
            <a:ext cx="415498" cy="646331"/>
          </a:xfrm>
          <a:prstGeom prst="rect">
            <a:avLst/>
          </a:prstGeom>
          <a:noFill/>
        </p:spPr>
        <p:txBody>
          <a:bodyPr wrap="none" rtlCol="0">
            <a:spAutoFit/>
          </a:bodyPr>
          <a:lstStyle/>
          <a:p>
            <a:r>
              <a:rPr lang="en-GB" u="sng" dirty="0"/>
              <a:t>18</a:t>
            </a:r>
          </a:p>
          <a:p>
            <a:r>
              <a:rPr lang="en-GB" dirty="0"/>
              <a:t>21</a:t>
            </a:r>
          </a:p>
        </p:txBody>
      </p:sp>
      <p:pic>
        <p:nvPicPr>
          <p:cNvPr id="12" name="Picture 11">
            <a:extLst>
              <a:ext uri="{FF2B5EF4-FFF2-40B4-BE49-F238E27FC236}">
                <a16:creationId xmlns:a16="http://schemas.microsoft.com/office/drawing/2014/main" id="{0E7DFE4A-9DDB-40F1-8DD1-BEC4422A7817}"/>
              </a:ext>
            </a:extLst>
          </p:cNvPr>
          <p:cNvPicPr>
            <a:picLocks noChangeAspect="1"/>
          </p:cNvPicPr>
          <p:nvPr/>
        </p:nvPicPr>
        <p:blipFill>
          <a:blip r:embed="rId3"/>
          <a:stretch>
            <a:fillRect/>
          </a:stretch>
        </p:blipFill>
        <p:spPr>
          <a:xfrm>
            <a:off x="158820" y="100217"/>
            <a:ext cx="742673" cy="1022234"/>
          </a:xfrm>
          <a:prstGeom prst="rect">
            <a:avLst/>
          </a:prstGeom>
        </p:spPr>
      </p:pic>
      <p:sp>
        <p:nvSpPr>
          <p:cNvPr id="13" name="TextBox 12">
            <a:extLst>
              <a:ext uri="{FF2B5EF4-FFF2-40B4-BE49-F238E27FC236}">
                <a16:creationId xmlns:a16="http://schemas.microsoft.com/office/drawing/2014/main" id="{3B2A3B63-B910-4663-9D30-69822BC0D695}"/>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35163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7"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1" y="1852614"/>
            <a:ext cx="892810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3 x 5; 3 x 8; 3 x 7; 2 x 5; 2 x 8; 2 x 7</a:t>
            </a:r>
          </a:p>
          <a:p>
            <a:r>
              <a:rPr lang="en-GB" sz="2000" dirty="0"/>
              <a:t>(as well as how to carry out this procedure accurately)</a:t>
            </a:r>
          </a:p>
        </p:txBody>
      </p:sp>
      <p:sp>
        <p:nvSpPr>
          <p:cNvPr id="4" name="TextBox 3"/>
          <p:cNvSpPr txBox="1"/>
          <p:nvPr/>
        </p:nvSpPr>
        <p:spPr>
          <a:xfrm>
            <a:off x="4480928" y="2627620"/>
            <a:ext cx="300082" cy="369332"/>
          </a:xfrm>
          <a:prstGeom prst="rect">
            <a:avLst/>
          </a:prstGeom>
          <a:noFill/>
        </p:spPr>
        <p:txBody>
          <a:bodyPr wrap="none" rtlCol="0">
            <a:spAutoFit/>
          </a:bodyPr>
          <a:lstStyle/>
          <a:p>
            <a:r>
              <a:rPr lang="en-GB" dirty="0"/>
              <a:t>5</a:t>
            </a:r>
          </a:p>
        </p:txBody>
      </p:sp>
      <p:sp>
        <p:nvSpPr>
          <p:cNvPr id="6" name="TextBox 5"/>
          <p:cNvSpPr txBox="1"/>
          <p:nvPr/>
        </p:nvSpPr>
        <p:spPr>
          <a:xfrm>
            <a:off x="4079776" y="2591326"/>
            <a:ext cx="251992" cy="253916"/>
          </a:xfrm>
          <a:prstGeom prst="rect">
            <a:avLst/>
          </a:prstGeom>
          <a:noFill/>
        </p:spPr>
        <p:txBody>
          <a:bodyPr wrap="none" rtlCol="0">
            <a:spAutoFit/>
          </a:bodyPr>
          <a:lstStyle/>
          <a:p>
            <a:r>
              <a:rPr lang="en-GB" sz="1050" dirty="0"/>
              <a:t>1</a:t>
            </a:r>
          </a:p>
        </p:txBody>
      </p:sp>
      <p:sp>
        <p:nvSpPr>
          <p:cNvPr id="7" name="Rectangle 6"/>
          <p:cNvSpPr/>
          <p:nvPr/>
        </p:nvSpPr>
        <p:spPr>
          <a:xfrm>
            <a:off x="8016214" y="2119789"/>
            <a:ext cx="659155" cy="1754326"/>
          </a:xfrm>
          <a:prstGeom prst="rect">
            <a:avLst/>
          </a:prstGeom>
        </p:spPr>
        <p:txBody>
          <a:bodyPr wrap="none">
            <a:spAutoFit/>
          </a:bodyPr>
          <a:lstStyle/>
          <a:p>
            <a:r>
              <a:rPr lang="en-GB" dirty="0"/>
              <a:t>3 x 5</a:t>
            </a:r>
          </a:p>
          <a:p>
            <a:r>
              <a:rPr lang="en-GB" dirty="0"/>
              <a:t>3 x 8</a:t>
            </a:r>
          </a:p>
          <a:p>
            <a:r>
              <a:rPr lang="en-GB" dirty="0"/>
              <a:t>3 x 7</a:t>
            </a:r>
          </a:p>
          <a:p>
            <a:r>
              <a:rPr lang="en-GB" dirty="0"/>
              <a:t>2 x 5</a:t>
            </a:r>
          </a:p>
          <a:p>
            <a:r>
              <a:rPr lang="en-GB" dirty="0"/>
              <a:t>2 x 8</a:t>
            </a:r>
          </a:p>
          <a:p>
            <a:r>
              <a:rPr lang="en-GB" dirty="0"/>
              <a:t>2 x 7</a:t>
            </a:r>
          </a:p>
        </p:txBody>
      </p:sp>
      <p:sp>
        <p:nvSpPr>
          <p:cNvPr id="8" name="TextBox 7"/>
          <p:cNvSpPr txBox="1"/>
          <p:nvPr/>
        </p:nvSpPr>
        <p:spPr>
          <a:xfrm>
            <a:off x="4175787" y="2627620"/>
            <a:ext cx="300082" cy="369332"/>
          </a:xfrm>
          <a:prstGeom prst="rect">
            <a:avLst/>
          </a:prstGeom>
          <a:noFill/>
        </p:spPr>
        <p:txBody>
          <a:bodyPr wrap="none" rtlCol="0">
            <a:spAutoFit/>
          </a:bodyPr>
          <a:lstStyle/>
          <a:p>
            <a:r>
              <a:rPr lang="en-GB" dirty="0"/>
              <a:t>5</a:t>
            </a:r>
          </a:p>
        </p:txBody>
      </p:sp>
      <p:sp>
        <p:nvSpPr>
          <p:cNvPr id="9" name="TextBox 8"/>
          <p:cNvSpPr txBox="1"/>
          <p:nvPr/>
        </p:nvSpPr>
        <p:spPr>
          <a:xfrm>
            <a:off x="3737373" y="2591326"/>
            <a:ext cx="255198" cy="261610"/>
          </a:xfrm>
          <a:prstGeom prst="rect">
            <a:avLst/>
          </a:prstGeom>
          <a:noFill/>
        </p:spPr>
        <p:txBody>
          <a:bodyPr wrap="none" rtlCol="0">
            <a:spAutoFit/>
          </a:bodyPr>
          <a:lstStyle/>
          <a:p>
            <a:r>
              <a:rPr lang="en-GB" sz="1100" dirty="0"/>
              <a:t>2</a:t>
            </a:r>
          </a:p>
        </p:txBody>
      </p:sp>
      <p:sp>
        <p:nvSpPr>
          <p:cNvPr id="10" name="TextBox 9"/>
          <p:cNvSpPr txBox="1"/>
          <p:nvPr/>
        </p:nvSpPr>
        <p:spPr>
          <a:xfrm>
            <a:off x="3453244" y="2627620"/>
            <a:ext cx="607859" cy="369332"/>
          </a:xfrm>
          <a:prstGeom prst="rect">
            <a:avLst/>
          </a:prstGeom>
          <a:noFill/>
        </p:spPr>
        <p:txBody>
          <a:bodyPr wrap="none" rtlCol="0">
            <a:spAutoFit/>
          </a:bodyPr>
          <a:lstStyle/>
          <a:p>
            <a:r>
              <a:rPr lang="en-GB" dirty="0"/>
              <a:t>2   3</a:t>
            </a:r>
          </a:p>
        </p:txBody>
      </p:sp>
      <p:sp>
        <p:nvSpPr>
          <p:cNvPr id="11" name="TextBox 10"/>
          <p:cNvSpPr txBox="1"/>
          <p:nvPr/>
        </p:nvSpPr>
        <p:spPr>
          <a:xfrm>
            <a:off x="4473737" y="2884294"/>
            <a:ext cx="300082" cy="369332"/>
          </a:xfrm>
          <a:prstGeom prst="rect">
            <a:avLst/>
          </a:prstGeom>
          <a:noFill/>
        </p:spPr>
        <p:txBody>
          <a:bodyPr wrap="none" rtlCol="0">
            <a:spAutoFit/>
          </a:bodyPr>
          <a:lstStyle/>
          <a:p>
            <a:r>
              <a:rPr lang="en-GB" dirty="0">
                <a:solidFill>
                  <a:srgbClr val="FF0000"/>
                </a:solidFill>
              </a:rPr>
              <a:t>0</a:t>
            </a:r>
          </a:p>
        </p:txBody>
      </p:sp>
      <p:sp>
        <p:nvSpPr>
          <p:cNvPr id="12" name="TextBox 11"/>
          <p:cNvSpPr txBox="1"/>
          <p:nvPr/>
        </p:nvSpPr>
        <p:spPr>
          <a:xfrm>
            <a:off x="4157581" y="2884294"/>
            <a:ext cx="300082" cy="369332"/>
          </a:xfrm>
          <a:prstGeom prst="rect">
            <a:avLst/>
          </a:prstGeom>
          <a:noFill/>
        </p:spPr>
        <p:txBody>
          <a:bodyPr wrap="none" rtlCol="0">
            <a:spAutoFit/>
          </a:bodyPr>
          <a:lstStyle/>
          <a:p>
            <a:r>
              <a:rPr lang="en-GB" dirty="0"/>
              <a:t>0</a:t>
            </a:r>
          </a:p>
        </p:txBody>
      </p:sp>
      <p:sp>
        <p:nvSpPr>
          <p:cNvPr id="13" name="TextBox 12"/>
          <p:cNvSpPr txBox="1"/>
          <p:nvPr/>
        </p:nvSpPr>
        <p:spPr>
          <a:xfrm>
            <a:off x="3737374" y="2852937"/>
            <a:ext cx="248786" cy="246221"/>
          </a:xfrm>
          <a:prstGeom prst="rect">
            <a:avLst/>
          </a:prstGeom>
          <a:noFill/>
        </p:spPr>
        <p:txBody>
          <a:bodyPr wrap="none" rtlCol="0">
            <a:spAutoFit/>
          </a:bodyPr>
          <a:lstStyle/>
          <a:p>
            <a:r>
              <a:rPr lang="en-GB" sz="1000" dirty="0"/>
              <a:t>1</a:t>
            </a:r>
          </a:p>
        </p:txBody>
      </p:sp>
      <p:sp>
        <p:nvSpPr>
          <p:cNvPr id="14" name="TextBox 13"/>
          <p:cNvSpPr txBox="1"/>
          <p:nvPr/>
        </p:nvSpPr>
        <p:spPr>
          <a:xfrm>
            <a:off x="3801121" y="2879550"/>
            <a:ext cx="300082" cy="369332"/>
          </a:xfrm>
          <a:prstGeom prst="rect">
            <a:avLst/>
          </a:prstGeom>
          <a:noFill/>
        </p:spPr>
        <p:txBody>
          <a:bodyPr wrap="none" rtlCol="0">
            <a:spAutoFit/>
          </a:bodyPr>
          <a:lstStyle/>
          <a:p>
            <a:r>
              <a:rPr lang="en-GB" dirty="0"/>
              <a:t>7</a:t>
            </a:r>
          </a:p>
        </p:txBody>
      </p:sp>
      <p:sp>
        <p:nvSpPr>
          <p:cNvPr id="15" name="TextBox 14"/>
          <p:cNvSpPr txBox="1"/>
          <p:nvPr/>
        </p:nvSpPr>
        <p:spPr>
          <a:xfrm>
            <a:off x="3403520" y="2852937"/>
            <a:ext cx="248786" cy="246221"/>
          </a:xfrm>
          <a:prstGeom prst="rect">
            <a:avLst/>
          </a:prstGeom>
          <a:noFill/>
        </p:spPr>
        <p:txBody>
          <a:bodyPr wrap="none" rtlCol="0">
            <a:spAutoFit/>
          </a:bodyPr>
          <a:lstStyle/>
          <a:p>
            <a:r>
              <a:rPr lang="en-GB" sz="1000" dirty="0"/>
              <a:t>1</a:t>
            </a:r>
          </a:p>
        </p:txBody>
      </p:sp>
      <p:sp>
        <p:nvSpPr>
          <p:cNvPr id="16" name="TextBox 15"/>
          <p:cNvSpPr txBox="1"/>
          <p:nvPr/>
        </p:nvSpPr>
        <p:spPr>
          <a:xfrm>
            <a:off x="3132272" y="2884294"/>
            <a:ext cx="607859" cy="369332"/>
          </a:xfrm>
          <a:prstGeom prst="rect">
            <a:avLst/>
          </a:prstGeom>
          <a:noFill/>
        </p:spPr>
        <p:txBody>
          <a:bodyPr wrap="none" rtlCol="0">
            <a:spAutoFit/>
          </a:bodyPr>
          <a:lstStyle/>
          <a:p>
            <a:r>
              <a:rPr lang="en-GB" dirty="0"/>
              <a:t>1   5</a:t>
            </a:r>
          </a:p>
        </p:txBody>
      </p:sp>
      <p:cxnSp>
        <p:nvCxnSpPr>
          <p:cNvPr id="20" name="Straight Connector 19"/>
          <p:cNvCxnSpPr/>
          <p:nvPr/>
        </p:nvCxnSpPr>
        <p:spPr>
          <a:xfrm>
            <a:off x="3167675" y="3212976"/>
            <a:ext cx="1708311" cy="0"/>
          </a:xfrm>
          <a:prstGeom prst="line">
            <a:avLst/>
          </a:prstGeom>
          <a:ln w="28575"/>
        </p:spPr>
        <p:style>
          <a:lnRef idx="1">
            <a:schemeClr val="dk1"/>
          </a:lnRef>
          <a:fillRef idx="0">
            <a:schemeClr val="dk1"/>
          </a:fillRef>
          <a:effectRef idx="0">
            <a:schemeClr val="dk1"/>
          </a:effectRef>
          <a:fontRef idx="minor">
            <a:schemeClr val="tx1"/>
          </a:fontRef>
        </p:style>
      </p:cxnSp>
      <p:sp>
        <p:nvSpPr>
          <p:cNvPr id="23" name="TextBox 22"/>
          <p:cNvSpPr txBox="1"/>
          <p:nvPr/>
        </p:nvSpPr>
        <p:spPr>
          <a:xfrm>
            <a:off x="4473737" y="3140968"/>
            <a:ext cx="300082" cy="369332"/>
          </a:xfrm>
          <a:prstGeom prst="rect">
            <a:avLst/>
          </a:prstGeom>
          <a:noFill/>
        </p:spPr>
        <p:txBody>
          <a:bodyPr wrap="none" rtlCol="0">
            <a:spAutoFit/>
          </a:bodyPr>
          <a:lstStyle/>
          <a:p>
            <a:r>
              <a:rPr lang="en-GB" dirty="0"/>
              <a:t>5</a:t>
            </a:r>
          </a:p>
        </p:txBody>
      </p:sp>
      <p:sp>
        <p:nvSpPr>
          <p:cNvPr id="25" name="TextBox 24"/>
          <p:cNvSpPr txBox="1"/>
          <p:nvPr/>
        </p:nvSpPr>
        <p:spPr>
          <a:xfrm>
            <a:off x="4157581" y="3140968"/>
            <a:ext cx="300082" cy="369332"/>
          </a:xfrm>
          <a:prstGeom prst="rect">
            <a:avLst/>
          </a:prstGeom>
          <a:noFill/>
        </p:spPr>
        <p:txBody>
          <a:bodyPr wrap="none" rtlCol="0">
            <a:spAutoFit/>
          </a:bodyPr>
          <a:lstStyle/>
          <a:p>
            <a:r>
              <a:rPr lang="en-GB" dirty="0"/>
              <a:t>5</a:t>
            </a:r>
          </a:p>
        </p:txBody>
      </p:sp>
      <p:sp>
        <p:nvSpPr>
          <p:cNvPr id="24" name="TextBox 23"/>
          <p:cNvSpPr txBox="1"/>
          <p:nvPr/>
        </p:nvSpPr>
        <p:spPr>
          <a:xfrm>
            <a:off x="3820865" y="3138249"/>
            <a:ext cx="300082" cy="369332"/>
          </a:xfrm>
          <a:prstGeom prst="rect">
            <a:avLst/>
          </a:prstGeom>
          <a:noFill/>
        </p:spPr>
        <p:txBody>
          <a:bodyPr wrap="none" rtlCol="0">
            <a:spAutoFit/>
          </a:bodyPr>
          <a:lstStyle/>
          <a:p>
            <a:r>
              <a:rPr lang="en-GB" dirty="0"/>
              <a:t>0</a:t>
            </a:r>
          </a:p>
        </p:txBody>
      </p:sp>
      <p:sp>
        <p:nvSpPr>
          <p:cNvPr id="26" name="TextBox 25"/>
          <p:cNvSpPr txBox="1"/>
          <p:nvPr/>
        </p:nvSpPr>
        <p:spPr>
          <a:xfrm>
            <a:off x="3407702" y="3140969"/>
            <a:ext cx="248786" cy="246221"/>
          </a:xfrm>
          <a:prstGeom prst="rect">
            <a:avLst/>
          </a:prstGeom>
          <a:noFill/>
        </p:spPr>
        <p:txBody>
          <a:bodyPr wrap="none" rtlCol="0">
            <a:spAutoFit/>
          </a:bodyPr>
          <a:lstStyle/>
          <a:p>
            <a:r>
              <a:rPr lang="en-GB" sz="1000" dirty="0"/>
              <a:t>1</a:t>
            </a:r>
          </a:p>
        </p:txBody>
      </p:sp>
      <p:sp>
        <p:nvSpPr>
          <p:cNvPr id="27" name="TextBox 26"/>
          <p:cNvSpPr txBox="1"/>
          <p:nvPr/>
        </p:nvSpPr>
        <p:spPr>
          <a:xfrm>
            <a:off x="3503712" y="3140968"/>
            <a:ext cx="300082" cy="369332"/>
          </a:xfrm>
          <a:prstGeom prst="rect">
            <a:avLst/>
          </a:prstGeom>
          <a:noFill/>
        </p:spPr>
        <p:txBody>
          <a:bodyPr wrap="none" rtlCol="0">
            <a:spAutoFit/>
          </a:bodyPr>
          <a:lstStyle/>
          <a:p>
            <a:r>
              <a:rPr lang="en-GB" dirty="0"/>
              <a:t>8</a:t>
            </a:r>
          </a:p>
        </p:txBody>
      </p:sp>
      <p:sp>
        <p:nvSpPr>
          <p:cNvPr id="28" name="TextBox 27"/>
          <p:cNvSpPr txBox="1"/>
          <p:nvPr/>
        </p:nvSpPr>
        <p:spPr>
          <a:xfrm>
            <a:off x="3172380" y="3138249"/>
            <a:ext cx="300082" cy="369332"/>
          </a:xfrm>
          <a:prstGeom prst="rect">
            <a:avLst/>
          </a:prstGeom>
          <a:noFill/>
        </p:spPr>
        <p:txBody>
          <a:bodyPr wrap="none" rtlCol="0">
            <a:spAutoFit/>
          </a:bodyPr>
          <a:lstStyle/>
          <a:p>
            <a:r>
              <a:rPr lang="en-GB" dirty="0"/>
              <a:t>1</a:t>
            </a:r>
          </a:p>
        </p:txBody>
      </p:sp>
      <p:sp>
        <p:nvSpPr>
          <p:cNvPr id="29" name="TextBox 28"/>
          <p:cNvSpPr txBox="1"/>
          <p:nvPr/>
        </p:nvSpPr>
        <p:spPr>
          <a:xfrm>
            <a:off x="7821715" y="4252446"/>
            <a:ext cx="761747" cy="369332"/>
          </a:xfrm>
          <a:prstGeom prst="rect">
            <a:avLst/>
          </a:prstGeom>
          <a:noFill/>
        </p:spPr>
        <p:txBody>
          <a:bodyPr wrap="none" rtlCol="0">
            <a:spAutoFit/>
          </a:bodyPr>
          <a:lstStyle/>
          <a:p>
            <a:r>
              <a:rPr lang="en-GB" dirty="0"/>
              <a:t>18055</a:t>
            </a:r>
          </a:p>
        </p:txBody>
      </p:sp>
      <p:pic>
        <p:nvPicPr>
          <p:cNvPr id="30" name="Picture 29">
            <a:extLst>
              <a:ext uri="{FF2B5EF4-FFF2-40B4-BE49-F238E27FC236}">
                <a16:creationId xmlns:a16="http://schemas.microsoft.com/office/drawing/2014/main" id="{6780FD9D-63AC-43EB-AF2A-742EC9D00B79}"/>
              </a:ext>
            </a:extLst>
          </p:cNvPr>
          <p:cNvPicPr>
            <a:picLocks noChangeAspect="1"/>
          </p:cNvPicPr>
          <p:nvPr/>
        </p:nvPicPr>
        <p:blipFill>
          <a:blip r:embed="rId3"/>
          <a:stretch>
            <a:fillRect/>
          </a:stretch>
        </p:blipFill>
        <p:spPr>
          <a:xfrm>
            <a:off x="158820" y="100217"/>
            <a:ext cx="742673" cy="1022234"/>
          </a:xfrm>
          <a:prstGeom prst="rect">
            <a:avLst/>
          </a:prstGeom>
        </p:spPr>
      </p:pic>
      <p:sp>
        <p:nvSpPr>
          <p:cNvPr id="31" name="TextBox 30">
            <a:extLst>
              <a:ext uri="{FF2B5EF4-FFF2-40B4-BE49-F238E27FC236}">
                <a16:creationId xmlns:a16="http://schemas.microsoft.com/office/drawing/2014/main" id="{6640373C-E47D-469C-A748-80030178C588}"/>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59380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7">
                                            <p:txEl>
                                              <p:pRg st="2" end="2"/>
                                            </p:txEl>
                                          </p:spTgt>
                                        </p:tgtEl>
                                        <p:attrNameLst>
                                          <p:attrName>style.visibility</p:attrName>
                                        </p:attrNameLst>
                                      </p:cBhvr>
                                      <p:to>
                                        <p:strVal val="visible"/>
                                      </p:to>
                                    </p:set>
                                    <p:animEffect transition="in" filter="wipe(left)">
                                      <p:cBhvr>
                                        <p:cTn id="37" dur="500"/>
                                        <p:tgtEl>
                                          <p:spTgt spid="7">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3" end="3"/>
                                            </p:txEl>
                                          </p:spTgt>
                                        </p:tgtEl>
                                        <p:attrNameLst>
                                          <p:attrName>style.visibility</p:attrName>
                                        </p:attrNameLst>
                                      </p:cBhvr>
                                      <p:to>
                                        <p:strVal val="visible"/>
                                      </p:to>
                                    </p:set>
                                    <p:animEffect transition="in" filter="wipe(left)">
                                      <p:cBhvr>
                                        <p:cTn id="52" dur="500"/>
                                        <p:tgtEl>
                                          <p:spTgt spid="7">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500"/>
                                        <p:tgtEl>
                                          <p:spTgt spid="1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7">
                                            <p:txEl>
                                              <p:pRg st="4" end="4"/>
                                            </p:txEl>
                                          </p:spTgt>
                                        </p:tgtEl>
                                        <p:attrNameLst>
                                          <p:attrName>style.visibility</p:attrName>
                                        </p:attrNameLst>
                                      </p:cBhvr>
                                      <p:to>
                                        <p:strVal val="visible"/>
                                      </p:to>
                                    </p:set>
                                    <p:animEffect transition="in" filter="wipe(left)">
                                      <p:cBhvr>
                                        <p:cTn id="67" dur="500"/>
                                        <p:tgtEl>
                                          <p:spTgt spid="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fade">
                                      <p:cBhvr>
                                        <p:cTn id="72" dur="500"/>
                                        <p:tgtEl>
                                          <p:spTgt spid="1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500"/>
                                        <p:tgtEl>
                                          <p:spTgt spid="15"/>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7">
                                            <p:txEl>
                                              <p:pRg st="5" end="5"/>
                                            </p:txEl>
                                          </p:spTgt>
                                        </p:tgtEl>
                                        <p:attrNameLst>
                                          <p:attrName>style.visibility</p:attrName>
                                        </p:attrNameLst>
                                      </p:cBhvr>
                                      <p:to>
                                        <p:strVal val="visible"/>
                                      </p:to>
                                    </p:set>
                                    <p:animEffect transition="in" filter="wipe(left)">
                                      <p:cBhvr>
                                        <p:cTn id="82" dur="500"/>
                                        <p:tgtEl>
                                          <p:spTgt spid="7">
                                            <p:txEl>
                                              <p:pRg st="5" end="5"/>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6"/>
                                        </p:tgtEl>
                                        <p:attrNameLst>
                                          <p:attrName>style.visibility</p:attrName>
                                        </p:attrNameLst>
                                      </p:cBhvr>
                                      <p:to>
                                        <p:strVal val="visible"/>
                                      </p:to>
                                    </p:set>
                                    <p:animEffect transition="in" filter="fade">
                                      <p:cBhvr>
                                        <p:cTn id="87" dur="500"/>
                                        <p:tgtEl>
                                          <p:spTgt spid="16"/>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left)">
                                      <p:cBhvr>
                                        <p:cTn id="92" dur="500"/>
                                        <p:tgtEl>
                                          <p:spTgt spid="2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23"/>
                                        </p:tgtEl>
                                        <p:attrNameLst>
                                          <p:attrName>style.visibility</p:attrName>
                                        </p:attrNameLst>
                                      </p:cBhvr>
                                      <p:to>
                                        <p:strVal val="visible"/>
                                      </p:to>
                                    </p:set>
                                    <p:animEffect transition="in" filter="fade">
                                      <p:cBhvr>
                                        <p:cTn id="97" dur="500"/>
                                        <p:tgtEl>
                                          <p:spTgt spid="23"/>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5"/>
                                        </p:tgtEl>
                                        <p:attrNameLst>
                                          <p:attrName>style.visibility</p:attrName>
                                        </p:attrNameLst>
                                      </p:cBhvr>
                                      <p:to>
                                        <p:strVal val="visible"/>
                                      </p:to>
                                    </p:set>
                                    <p:animEffect transition="in" filter="fade">
                                      <p:cBhvr>
                                        <p:cTn id="102" dur="500"/>
                                        <p:tgtEl>
                                          <p:spTgt spid="25"/>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500"/>
                                        <p:tgtEl>
                                          <p:spTgt spid="24"/>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fade">
                                      <p:cBhvr>
                                        <p:cTn id="112" dur="5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500"/>
                                        <p:tgtEl>
                                          <p:spTgt spid="27"/>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8"/>
                                        </p:tgtEl>
                                        <p:attrNameLst>
                                          <p:attrName>style.visibility</p:attrName>
                                        </p:attrNameLst>
                                      </p:cBhvr>
                                      <p:to>
                                        <p:strVal val="visible"/>
                                      </p:to>
                                    </p:set>
                                    <p:animEffect transition="in" filter="fade">
                                      <p:cBhvr>
                                        <p:cTn id="122" dur="500"/>
                                        <p:tgtEl>
                                          <p:spTgt spid="28"/>
                                        </p:tgtEl>
                                      </p:cBhvr>
                                    </p:animEffect>
                                  </p:childTnLst>
                                </p:cTn>
                              </p:par>
                            </p:childTnLst>
                          </p:cTn>
                        </p:par>
                      </p:childTnLst>
                    </p:cTn>
                  </p:par>
                  <p:par>
                    <p:cTn id="123" fill="hold">
                      <p:stCondLst>
                        <p:cond delay="indefinite"/>
                      </p:stCondLst>
                      <p:childTnLst>
                        <p:par>
                          <p:cTn id="124" fill="hold">
                            <p:stCondLst>
                              <p:cond delay="0"/>
                            </p:stCondLst>
                            <p:childTnLst>
                              <p:par>
                                <p:cTn id="125" presetID="22" presetClass="entr" presetSubtype="8" fill="hold" grpId="0" nodeType="click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wipe(left)">
                                      <p:cBhvr>
                                        <p:cTn id="12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P spid="15" grpId="0"/>
      <p:bldP spid="16" grpId="0"/>
      <p:bldP spid="23" grpId="0"/>
      <p:bldP spid="25" grpId="0"/>
      <p:bldP spid="24" grpId="0"/>
      <p:bldP spid="26" grpId="0"/>
      <p:bldP spid="27" grpId="0"/>
      <p:bldP spid="28" grpId="0"/>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126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19250" y="2055094"/>
            <a:ext cx="89535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Divide by 100 (1,200 ÷ 100 = 12)</a:t>
            </a:r>
          </a:p>
          <a:p>
            <a:r>
              <a:rPr lang="en-GB" sz="2000" dirty="0"/>
              <a:t>Do 12 x 20 (12 x 2 or 12 x 10 helps here)</a:t>
            </a:r>
          </a:p>
        </p:txBody>
      </p:sp>
      <p:sp>
        <p:nvSpPr>
          <p:cNvPr id="4" name="TextBox 3"/>
          <p:cNvSpPr txBox="1"/>
          <p:nvPr/>
        </p:nvSpPr>
        <p:spPr>
          <a:xfrm>
            <a:off x="3103301" y="3049664"/>
            <a:ext cx="2335896" cy="830997"/>
          </a:xfrm>
          <a:prstGeom prst="rect">
            <a:avLst/>
          </a:prstGeom>
          <a:noFill/>
        </p:spPr>
        <p:txBody>
          <a:bodyPr wrap="none" rtlCol="0">
            <a:spAutoFit/>
          </a:bodyPr>
          <a:lstStyle/>
          <a:p>
            <a:r>
              <a:rPr lang="en-GB" sz="2400" dirty="0"/>
              <a:t>1,200 ÷ 100 = 12</a:t>
            </a:r>
          </a:p>
          <a:p>
            <a:r>
              <a:rPr lang="en-GB" sz="2400" dirty="0"/>
              <a:t>12 x 20 = 240</a:t>
            </a:r>
          </a:p>
        </p:txBody>
      </p:sp>
      <p:sp>
        <p:nvSpPr>
          <p:cNvPr id="6" name="TextBox 5"/>
          <p:cNvSpPr txBox="1"/>
          <p:nvPr/>
        </p:nvSpPr>
        <p:spPr>
          <a:xfrm>
            <a:off x="7920202" y="4221088"/>
            <a:ext cx="530915" cy="369332"/>
          </a:xfrm>
          <a:prstGeom prst="rect">
            <a:avLst/>
          </a:prstGeom>
          <a:noFill/>
        </p:spPr>
        <p:txBody>
          <a:bodyPr wrap="none" rtlCol="0">
            <a:spAutoFit/>
          </a:bodyPr>
          <a:lstStyle/>
          <a:p>
            <a:r>
              <a:rPr lang="en-GB" dirty="0"/>
              <a:t>240</a:t>
            </a:r>
          </a:p>
        </p:txBody>
      </p:sp>
      <p:pic>
        <p:nvPicPr>
          <p:cNvPr id="8" name="Picture 7">
            <a:extLst>
              <a:ext uri="{FF2B5EF4-FFF2-40B4-BE49-F238E27FC236}">
                <a16:creationId xmlns:a16="http://schemas.microsoft.com/office/drawing/2014/main" id="{273F0AC5-ADED-4E60-928F-B2E20FD3EF9F}"/>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2C914A1D-0C6F-4208-A048-1013BC8BBD93}"/>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16149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900" y="1976439"/>
            <a:ext cx="89662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09600" y="4933951"/>
            <a:ext cx="10972800" cy="11922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2 and 5 are both factors of 10</a:t>
            </a:r>
          </a:p>
          <a:p>
            <a:r>
              <a:rPr lang="en-GB" sz="2000" dirty="0"/>
              <a:t>Multiply the numerators and denominators of the first fraction by 5 (1 x 5; 2 x 5)</a:t>
            </a:r>
          </a:p>
          <a:p>
            <a:r>
              <a:rPr lang="en-GB" sz="2000" dirty="0"/>
              <a:t>Multiply the numerators and denominators of the second fraction by 2 (1 x 2; 5 x 2)</a:t>
            </a:r>
          </a:p>
        </p:txBody>
      </p:sp>
      <p:sp>
        <p:nvSpPr>
          <p:cNvPr id="4" name="TextBox 3"/>
          <p:cNvSpPr txBox="1"/>
          <p:nvPr/>
        </p:nvSpPr>
        <p:spPr>
          <a:xfrm>
            <a:off x="3119670" y="2996953"/>
            <a:ext cx="1011815" cy="830997"/>
          </a:xfrm>
          <a:prstGeom prst="rect">
            <a:avLst/>
          </a:prstGeom>
          <a:noFill/>
        </p:spPr>
        <p:txBody>
          <a:bodyPr wrap="none" rtlCol="0">
            <a:spAutoFit/>
          </a:bodyPr>
          <a:lstStyle/>
          <a:p>
            <a:r>
              <a:rPr lang="en-GB" sz="2400" u="sng" dirty="0"/>
              <a:t>1</a:t>
            </a:r>
            <a:r>
              <a:rPr lang="en-GB" sz="2400" dirty="0"/>
              <a:t> = </a:t>
            </a:r>
            <a:r>
              <a:rPr lang="en-GB" sz="2400" u="sng" dirty="0"/>
              <a:t>  5</a:t>
            </a:r>
          </a:p>
          <a:p>
            <a:r>
              <a:rPr lang="en-GB" sz="2400" dirty="0"/>
              <a:t>2    10</a:t>
            </a:r>
          </a:p>
        </p:txBody>
      </p:sp>
      <p:sp>
        <p:nvSpPr>
          <p:cNvPr id="5" name="Rectangle 4"/>
          <p:cNvSpPr/>
          <p:nvPr/>
        </p:nvSpPr>
        <p:spPr>
          <a:xfrm>
            <a:off x="4809360" y="3013502"/>
            <a:ext cx="6096000" cy="830997"/>
          </a:xfrm>
          <a:prstGeom prst="rect">
            <a:avLst/>
          </a:prstGeom>
        </p:spPr>
        <p:txBody>
          <a:bodyPr>
            <a:spAutoFit/>
          </a:bodyPr>
          <a:lstStyle/>
          <a:p>
            <a:r>
              <a:rPr lang="en-GB" sz="2400" u="sng" dirty="0"/>
              <a:t>1</a:t>
            </a:r>
            <a:r>
              <a:rPr lang="en-GB" sz="2400" dirty="0"/>
              <a:t> = </a:t>
            </a:r>
            <a:r>
              <a:rPr lang="en-GB" sz="2400" u="sng" dirty="0"/>
              <a:t>  2</a:t>
            </a:r>
          </a:p>
          <a:p>
            <a:r>
              <a:rPr lang="en-GB" sz="2400" dirty="0"/>
              <a:t>5    10</a:t>
            </a:r>
          </a:p>
        </p:txBody>
      </p:sp>
      <p:sp>
        <p:nvSpPr>
          <p:cNvPr id="7" name="Rectangle 6"/>
          <p:cNvSpPr/>
          <p:nvPr/>
        </p:nvSpPr>
        <p:spPr>
          <a:xfrm>
            <a:off x="3048000" y="3933057"/>
            <a:ext cx="6096000" cy="830997"/>
          </a:xfrm>
          <a:prstGeom prst="rect">
            <a:avLst/>
          </a:prstGeom>
        </p:spPr>
        <p:txBody>
          <a:bodyPr>
            <a:spAutoFit/>
          </a:bodyPr>
          <a:lstStyle/>
          <a:p>
            <a:r>
              <a:rPr lang="en-GB" sz="2400" u="sng" dirty="0"/>
              <a:t>5  </a:t>
            </a:r>
            <a:r>
              <a:rPr lang="en-GB" sz="2400" dirty="0"/>
              <a:t> + </a:t>
            </a:r>
            <a:r>
              <a:rPr lang="en-GB" sz="2400" u="sng" dirty="0"/>
              <a:t>  2</a:t>
            </a:r>
            <a:r>
              <a:rPr lang="en-GB" sz="2400" dirty="0"/>
              <a:t> =  </a:t>
            </a:r>
            <a:r>
              <a:rPr lang="en-GB" sz="2400" u="sng" dirty="0"/>
              <a:t> 7</a:t>
            </a:r>
          </a:p>
          <a:p>
            <a:r>
              <a:rPr lang="en-GB" sz="2400" dirty="0"/>
              <a:t>10    10    10</a:t>
            </a:r>
          </a:p>
        </p:txBody>
      </p:sp>
      <p:sp>
        <p:nvSpPr>
          <p:cNvPr id="8" name="TextBox 7"/>
          <p:cNvSpPr txBox="1"/>
          <p:nvPr/>
        </p:nvSpPr>
        <p:spPr>
          <a:xfrm>
            <a:off x="3419933" y="3563724"/>
            <a:ext cx="415498" cy="369332"/>
          </a:xfrm>
          <a:prstGeom prst="rect">
            <a:avLst/>
          </a:prstGeom>
          <a:noFill/>
        </p:spPr>
        <p:txBody>
          <a:bodyPr wrap="none" rtlCol="0">
            <a:spAutoFit/>
          </a:bodyPr>
          <a:lstStyle/>
          <a:p>
            <a:r>
              <a:rPr lang="en-GB" dirty="0"/>
              <a:t>x5</a:t>
            </a:r>
          </a:p>
        </p:txBody>
      </p:sp>
      <p:sp>
        <p:nvSpPr>
          <p:cNvPr id="11" name="TextBox 10"/>
          <p:cNvSpPr txBox="1"/>
          <p:nvPr/>
        </p:nvSpPr>
        <p:spPr>
          <a:xfrm>
            <a:off x="3419933" y="2812286"/>
            <a:ext cx="415498" cy="369332"/>
          </a:xfrm>
          <a:prstGeom prst="rect">
            <a:avLst/>
          </a:prstGeom>
          <a:noFill/>
        </p:spPr>
        <p:txBody>
          <a:bodyPr wrap="none" rtlCol="0">
            <a:spAutoFit/>
          </a:bodyPr>
          <a:lstStyle/>
          <a:p>
            <a:r>
              <a:rPr lang="en-GB" dirty="0"/>
              <a:t>x5</a:t>
            </a:r>
          </a:p>
        </p:txBody>
      </p:sp>
      <p:sp>
        <p:nvSpPr>
          <p:cNvPr id="12" name="TextBox 11"/>
          <p:cNvSpPr txBox="1"/>
          <p:nvPr/>
        </p:nvSpPr>
        <p:spPr>
          <a:xfrm>
            <a:off x="5135893" y="3563724"/>
            <a:ext cx="415498" cy="369332"/>
          </a:xfrm>
          <a:prstGeom prst="rect">
            <a:avLst/>
          </a:prstGeom>
          <a:noFill/>
        </p:spPr>
        <p:txBody>
          <a:bodyPr wrap="none" rtlCol="0">
            <a:spAutoFit/>
          </a:bodyPr>
          <a:lstStyle/>
          <a:p>
            <a:r>
              <a:rPr lang="en-GB" dirty="0"/>
              <a:t>x2</a:t>
            </a:r>
          </a:p>
        </p:txBody>
      </p:sp>
      <p:sp>
        <p:nvSpPr>
          <p:cNvPr id="13" name="TextBox 12"/>
          <p:cNvSpPr txBox="1"/>
          <p:nvPr/>
        </p:nvSpPr>
        <p:spPr>
          <a:xfrm>
            <a:off x="5135893" y="2812286"/>
            <a:ext cx="415498" cy="369332"/>
          </a:xfrm>
          <a:prstGeom prst="rect">
            <a:avLst/>
          </a:prstGeom>
          <a:noFill/>
        </p:spPr>
        <p:txBody>
          <a:bodyPr wrap="none" rtlCol="0">
            <a:spAutoFit/>
          </a:bodyPr>
          <a:lstStyle/>
          <a:p>
            <a:r>
              <a:rPr lang="en-GB" dirty="0"/>
              <a:t>x2</a:t>
            </a:r>
          </a:p>
        </p:txBody>
      </p:sp>
      <p:sp>
        <p:nvSpPr>
          <p:cNvPr id="9" name="TextBox 8"/>
          <p:cNvSpPr txBox="1"/>
          <p:nvPr/>
        </p:nvSpPr>
        <p:spPr>
          <a:xfrm>
            <a:off x="8112224" y="3933057"/>
            <a:ext cx="428322" cy="646331"/>
          </a:xfrm>
          <a:prstGeom prst="rect">
            <a:avLst/>
          </a:prstGeom>
          <a:noFill/>
        </p:spPr>
        <p:txBody>
          <a:bodyPr wrap="none" rtlCol="0">
            <a:spAutoFit/>
          </a:bodyPr>
          <a:lstStyle/>
          <a:p>
            <a:r>
              <a:rPr lang="en-GB" u="sng" dirty="0"/>
              <a:t>  7</a:t>
            </a:r>
          </a:p>
          <a:p>
            <a:r>
              <a:rPr lang="en-GB" dirty="0"/>
              <a:t>10</a:t>
            </a:r>
          </a:p>
        </p:txBody>
      </p:sp>
      <p:pic>
        <p:nvPicPr>
          <p:cNvPr id="14" name="Picture 13">
            <a:extLst>
              <a:ext uri="{FF2B5EF4-FFF2-40B4-BE49-F238E27FC236}">
                <a16:creationId xmlns:a16="http://schemas.microsoft.com/office/drawing/2014/main" id="{A8D26F3B-DE28-492A-B34A-6FE80BE1DD2F}"/>
              </a:ext>
            </a:extLst>
          </p:cNvPr>
          <p:cNvPicPr>
            <a:picLocks noChangeAspect="1"/>
          </p:cNvPicPr>
          <p:nvPr/>
        </p:nvPicPr>
        <p:blipFill>
          <a:blip r:embed="rId3"/>
          <a:stretch>
            <a:fillRect/>
          </a:stretch>
        </p:blipFill>
        <p:spPr>
          <a:xfrm>
            <a:off x="158820" y="100217"/>
            <a:ext cx="742673" cy="1022234"/>
          </a:xfrm>
          <a:prstGeom prst="rect">
            <a:avLst/>
          </a:prstGeom>
        </p:spPr>
      </p:pic>
      <p:sp>
        <p:nvSpPr>
          <p:cNvPr id="15" name="TextBox 14">
            <a:extLst>
              <a:ext uri="{FF2B5EF4-FFF2-40B4-BE49-F238E27FC236}">
                <a16:creationId xmlns:a16="http://schemas.microsoft.com/office/drawing/2014/main" id="{A33F77FE-A3C0-4BC3-9BC5-7031CEB5644F}"/>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32913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P spid="11" grpId="0"/>
      <p:bldP spid="12" grpId="0"/>
      <p:bldP spid="1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6551" y="1966914"/>
            <a:ext cx="8978900" cy="2924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0.5 = ½ </a:t>
            </a:r>
          </a:p>
          <a:p>
            <a:r>
              <a:rPr lang="en-GB" sz="2000" dirty="0"/>
              <a:t>Know that multiplying a number by ½ halves it</a:t>
            </a:r>
          </a:p>
          <a:p>
            <a:r>
              <a:rPr lang="en-GB" sz="2000" dirty="0"/>
              <a:t>Know not to try 5 x 28 or 5 x 20 and 5 x 8 and then divide that by 10)</a:t>
            </a:r>
          </a:p>
        </p:txBody>
      </p:sp>
      <p:sp>
        <p:nvSpPr>
          <p:cNvPr id="4" name="TextBox 3"/>
          <p:cNvSpPr txBox="1"/>
          <p:nvPr/>
        </p:nvSpPr>
        <p:spPr>
          <a:xfrm>
            <a:off x="3503713" y="3284984"/>
            <a:ext cx="2073003" cy="461665"/>
          </a:xfrm>
          <a:prstGeom prst="rect">
            <a:avLst/>
          </a:prstGeom>
          <a:noFill/>
        </p:spPr>
        <p:txBody>
          <a:bodyPr wrap="none" rtlCol="0">
            <a:spAutoFit/>
          </a:bodyPr>
          <a:lstStyle/>
          <a:p>
            <a:r>
              <a:rPr lang="en-GB" sz="2400" dirty="0"/>
              <a:t>Half of 28 is 14</a:t>
            </a:r>
          </a:p>
        </p:txBody>
      </p:sp>
      <p:sp>
        <p:nvSpPr>
          <p:cNvPr id="6" name="TextBox 5"/>
          <p:cNvSpPr txBox="1"/>
          <p:nvPr/>
        </p:nvSpPr>
        <p:spPr>
          <a:xfrm>
            <a:off x="8208235" y="4108430"/>
            <a:ext cx="415498" cy="369332"/>
          </a:xfrm>
          <a:prstGeom prst="rect">
            <a:avLst/>
          </a:prstGeom>
          <a:noFill/>
        </p:spPr>
        <p:txBody>
          <a:bodyPr wrap="none" rtlCol="0">
            <a:spAutoFit/>
          </a:bodyPr>
          <a:lstStyle/>
          <a:p>
            <a:r>
              <a:rPr lang="en-GB" dirty="0"/>
              <a:t>14</a:t>
            </a:r>
          </a:p>
        </p:txBody>
      </p:sp>
      <p:pic>
        <p:nvPicPr>
          <p:cNvPr id="8" name="Picture 7">
            <a:extLst>
              <a:ext uri="{FF2B5EF4-FFF2-40B4-BE49-F238E27FC236}">
                <a16:creationId xmlns:a16="http://schemas.microsoft.com/office/drawing/2014/main" id="{320FD1A6-B26B-452D-95D3-91D45286F622}"/>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A5C7A84F-FD60-46B7-AE32-41F0311E3E56}"/>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785377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985964"/>
            <a:ext cx="89154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4 x 30 = 120 (4 x 3 = 12 helps with this)</a:t>
            </a:r>
          </a:p>
          <a:p>
            <a:r>
              <a:rPr lang="en-GB" sz="2000" dirty="0"/>
              <a:t>Know that 30 x 0.1 = 3.0 (30 x 1 = 30 helps with this)</a:t>
            </a:r>
          </a:p>
        </p:txBody>
      </p:sp>
      <p:sp>
        <p:nvSpPr>
          <p:cNvPr id="5" name="TextBox 4"/>
          <p:cNvSpPr txBox="1"/>
          <p:nvPr/>
        </p:nvSpPr>
        <p:spPr>
          <a:xfrm>
            <a:off x="3503713" y="3140968"/>
            <a:ext cx="2353529" cy="1569660"/>
          </a:xfrm>
          <a:prstGeom prst="rect">
            <a:avLst/>
          </a:prstGeom>
          <a:noFill/>
        </p:spPr>
        <p:txBody>
          <a:bodyPr wrap="none" rtlCol="0">
            <a:spAutoFit/>
          </a:bodyPr>
          <a:lstStyle/>
          <a:p>
            <a:r>
              <a:rPr lang="en-GB" sz="2400" dirty="0"/>
              <a:t>4 x 30 = 120</a:t>
            </a:r>
          </a:p>
          <a:p>
            <a:r>
              <a:rPr lang="en-GB" sz="2400" dirty="0"/>
              <a:t>30 x 0.1 = 3.0 (3)</a:t>
            </a:r>
          </a:p>
          <a:p>
            <a:r>
              <a:rPr lang="en-GB" sz="2400" dirty="0"/>
              <a:t>120 – 3 = 117</a:t>
            </a:r>
          </a:p>
          <a:p>
            <a:endParaRPr lang="en-GB" sz="2400" dirty="0"/>
          </a:p>
        </p:txBody>
      </p:sp>
      <p:sp>
        <p:nvSpPr>
          <p:cNvPr id="7" name="TextBox 6"/>
          <p:cNvSpPr txBox="1"/>
          <p:nvPr/>
        </p:nvSpPr>
        <p:spPr>
          <a:xfrm>
            <a:off x="8047091" y="4108430"/>
            <a:ext cx="530915" cy="369332"/>
          </a:xfrm>
          <a:prstGeom prst="rect">
            <a:avLst/>
          </a:prstGeom>
          <a:noFill/>
        </p:spPr>
        <p:txBody>
          <a:bodyPr wrap="none" rtlCol="0">
            <a:spAutoFit/>
          </a:bodyPr>
          <a:lstStyle/>
          <a:p>
            <a:r>
              <a:rPr lang="en-GB" dirty="0"/>
              <a:t>117</a:t>
            </a:r>
          </a:p>
        </p:txBody>
      </p:sp>
      <p:pic>
        <p:nvPicPr>
          <p:cNvPr id="8" name="Picture 7">
            <a:extLst>
              <a:ext uri="{FF2B5EF4-FFF2-40B4-BE49-F238E27FC236}">
                <a16:creationId xmlns:a16="http://schemas.microsoft.com/office/drawing/2014/main" id="{24F9CD94-64C3-4731-8D46-53CB60D0B71C}"/>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56570C39-FFFE-4AC0-85F5-797D9109BBA3}"/>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15276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ipe(left)">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wipe(left)">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1" y="1985964"/>
            <a:ext cx="8928100"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5 x 3 = 15 to make the second fraction into 6/15 (also 2 x 3 = 6)</a:t>
            </a:r>
          </a:p>
          <a:p>
            <a:r>
              <a:rPr lang="en-GB" sz="2000" dirty="0"/>
              <a:t>Do 1 x 15 + 1 = 16 to make improper fraction 16/15</a:t>
            </a:r>
          </a:p>
          <a:p>
            <a:r>
              <a:rPr lang="en-GB" sz="2000" dirty="0"/>
              <a:t>Know that both 10 and 15 are multiples of 5 so ÷ 5</a:t>
            </a:r>
          </a:p>
        </p:txBody>
      </p:sp>
      <p:sp>
        <p:nvSpPr>
          <p:cNvPr id="6" name="TextBox 5"/>
          <p:cNvSpPr txBox="1"/>
          <p:nvPr/>
        </p:nvSpPr>
        <p:spPr>
          <a:xfrm>
            <a:off x="3023660" y="3013502"/>
            <a:ext cx="603050" cy="830997"/>
          </a:xfrm>
          <a:prstGeom prst="rect">
            <a:avLst/>
          </a:prstGeom>
          <a:noFill/>
        </p:spPr>
        <p:txBody>
          <a:bodyPr wrap="none" rtlCol="0">
            <a:spAutoFit/>
          </a:bodyPr>
          <a:lstStyle/>
          <a:p>
            <a:r>
              <a:rPr lang="en-GB" sz="2400" u="sng" dirty="0"/>
              <a:t>2</a:t>
            </a:r>
            <a:r>
              <a:rPr lang="en-GB" sz="2400" dirty="0"/>
              <a:t> =</a:t>
            </a:r>
            <a:endParaRPr lang="en-GB" sz="2400" u="sng" dirty="0"/>
          </a:p>
          <a:p>
            <a:r>
              <a:rPr lang="en-GB" sz="2400" dirty="0"/>
              <a:t>5  </a:t>
            </a:r>
          </a:p>
        </p:txBody>
      </p:sp>
      <p:sp>
        <p:nvSpPr>
          <p:cNvPr id="7" name="TextBox 6"/>
          <p:cNvSpPr txBox="1"/>
          <p:nvPr/>
        </p:nvSpPr>
        <p:spPr>
          <a:xfrm>
            <a:off x="3239529" y="3573016"/>
            <a:ext cx="415498" cy="369332"/>
          </a:xfrm>
          <a:prstGeom prst="rect">
            <a:avLst/>
          </a:prstGeom>
          <a:noFill/>
        </p:spPr>
        <p:txBody>
          <a:bodyPr wrap="none" rtlCol="0">
            <a:spAutoFit/>
          </a:bodyPr>
          <a:lstStyle/>
          <a:p>
            <a:r>
              <a:rPr lang="en-GB" dirty="0"/>
              <a:t>x3</a:t>
            </a:r>
          </a:p>
        </p:txBody>
      </p:sp>
      <p:sp>
        <p:nvSpPr>
          <p:cNvPr id="8" name="TextBox 7"/>
          <p:cNvSpPr txBox="1"/>
          <p:nvPr/>
        </p:nvSpPr>
        <p:spPr>
          <a:xfrm>
            <a:off x="3338301" y="2769622"/>
            <a:ext cx="415498" cy="369332"/>
          </a:xfrm>
          <a:prstGeom prst="rect">
            <a:avLst/>
          </a:prstGeom>
          <a:noFill/>
        </p:spPr>
        <p:txBody>
          <a:bodyPr wrap="none" rtlCol="0">
            <a:spAutoFit/>
          </a:bodyPr>
          <a:lstStyle/>
          <a:p>
            <a:r>
              <a:rPr lang="en-GB" dirty="0"/>
              <a:t>x3</a:t>
            </a:r>
          </a:p>
        </p:txBody>
      </p:sp>
      <p:sp>
        <p:nvSpPr>
          <p:cNvPr id="9" name="Rectangle 8"/>
          <p:cNvSpPr/>
          <p:nvPr/>
        </p:nvSpPr>
        <p:spPr>
          <a:xfrm>
            <a:off x="3716652" y="3013502"/>
            <a:ext cx="6096000" cy="830997"/>
          </a:xfrm>
          <a:prstGeom prst="rect">
            <a:avLst/>
          </a:prstGeom>
        </p:spPr>
        <p:txBody>
          <a:bodyPr>
            <a:spAutoFit/>
          </a:bodyPr>
          <a:lstStyle/>
          <a:p>
            <a:r>
              <a:rPr lang="en-GB" sz="2400" u="sng" dirty="0"/>
              <a:t> 6 </a:t>
            </a:r>
          </a:p>
          <a:p>
            <a:r>
              <a:rPr lang="en-GB" sz="2400" dirty="0"/>
              <a:t>15  </a:t>
            </a:r>
          </a:p>
        </p:txBody>
      </p:sp>
      <p:sp>
        <p:nvSpPr>
          <p:cNvPr id="10" name="Rectangle 9"/>
          <p:cNvSpPr/>
          <p:nvPr/>
        </p:nvSpPr>
        <p:spPr>
          <a:xfrm>
            <a:off x="4751851" y="3013501"/>
            <a:ext cx="6096000" cy="830997"/>
          </a:xfrm>
          <a:prstGeom prst="rect">
            <a:avLst/>
          </a:prstGeom>
        </p:spPr>
        <p:txBody>
          <a:bodyPr>
            <a:spAutoFit/>
          </a:bodyPr>
          <a:lstStyle/>
          <a:p>
            <a:r>
              <a:rPr lang="en-GB" sz="2400" dirty="0"/>
              <a:t>1 </a:t>
            </a:r>
            <a:r>
              <a:rPr lang="en-GB" sz="2400" u="sng" dirty="0"/>
              <a:t> 1</a:t>
            </a:r>
            <a:r>
              <a:rPr lang="en-GB" sz="2400" dirty="0"/>
              <a:t>  = </a:t>
            </a:r>
            <a:r>
              <a:rPr lang="en-GB" sz="2400" u="sng" dirty="0"/>
              <a:t>16</a:t>
            </a:r>
          </a:p>
          <a:p>
            <a:r>
              <a:rPr lang="en-GB" sz="2400" dirty="0"/>
              <a:t>   15    15  		</a:t>
            </a:r>
          </a:p>
        </p:txBody>
      </p:sp>
      <p:sp>
        <p:nvSpPr>
          <p:cNvPr id="11" name="TextBox 10"/>
          <p:cNvSpPr txBox="1"/>
          <p:nvPr/>
        </p:nvSpPr>
        <p:spPr>
          <a:xfrm>
            <a:off x="8112224" y="3942349"/>
            <a:ext cx="300082" cy="646331"/>
          </a:xfrm>
          <a:prstGeom prst="rect">
            <a:avLst/>
          </a:prstGeom>
          <a:noFill/>
        </p:spPr>
        <p:txBody>
          <a:bodyPr wrap="none" rtlCol="0">
            <a:spAutoFit/>
          </a:bodyPr>
          <a:lstStyle/>
          <a:p>
            <a:r>
              <a:rPr lang="en-GB" u="sng" dirty="0"/>
              <a:t>2</a:t>
            </a:r>
          </a:p>
          <a:p>
            <a:r>
              <a:rPr lang="en-GB" dirty="0"/>
              <a:t>3</a:t>
            </a:r>
          </a:p>
        </p:txBody>
      </p:sp>
      <p:sp>
        <p:nvSpPr>
          <p:cNvPr id="12" name="Rectangle 11"/>
          <p:cNvSpPr/>
          <p:nvPr/>
        </p:nvSpPr>
        <p:spPr>
          <a:xfrm>
            <a:off x="3023659" y="3914472"/>
            <a:ext cx="6096000" cy="830997"/>
          </a:xfrm>
          <a:prstGeom prst="rect">
            <a:avLst/>
          </a:prstGeom>
        </p:spPr>
        <p:txBody>
          <a:bodyPr>
            <a:spAutoFit/>
          </a:bodyPr>
          <a:lstStyle/>
          <a:p>
            <a:r>
              <a:rPr lang="en-GB" sz="2400" u="sng" dirty="0"/>
              <a:t>16</a:t>
            </a:r>
            <a:r>
              <a:rPr lang="en-GB" sz="2400" dirty="0"/>
              <a:t> – </a:t>
            </a:r>
            <a:r>
              <a:rPr lang="en-GB" sz="2400" u="sng" dirty="0"/>
              <a:t> 6 </a:t>
            </a:r>
            <a:r>
              <a:rPr lang="en-GB" sz="2400" dirty="0"/>
              <a:t> = </a:t>
            </a:r>
            <a:r>
              <a:rPr lang="en-GB" sz="2400" u="sng" dirty="0"/>
              <a:t>10</a:t>
            </a:r>
            <a:r>
              <a:rPr lang="en-GB" sz="2400" dirty="0"/>
              <a:t> = </a:t>
            </a:r>
            <a:r>
              <a:rPr lang="en-GB" sz="2400" u="sng" dirty="0"/>
              <a:t>2</a:t>
            </a:r>
          </a:p>
          <a:p>
            <a:r>
              <a:rPr lang="en-GB" sz="2400" dirty="0"/>
              <a:t>15    15	    15    3	</a:t>
            </a:r>
          </a:p>
        </p:txBody>
      </p:sp>
      <p:sp>
        <p:nvSpPr>
          <p:cNvPr id="4" name="TextBox 3"/>
          <p:cNvSpPr txBox="1"/>
          <p:nvPr/>
        </p:nvSpPr>
        <p:spPr>
          <a:xfrm>
            <a:off x="5039883" y="3753758"/>
            <a:ext cx="434734" cy="369332"/>
          </a:xfrm>
          <a:prstGeom prst="rect">
            <a:avLst/>
          </a:prstGeom>
          <a:noFill/>
        </p:spPr>
        <p:txBody>
          <a:bodyPr wrap="none" rtlCol="0">
            <a:spAutoFit/>
          </a:bodyPr>
          <a:lstStyle/>
          <a:p>
            <a:r>
              <a:rPr lang="en-GB" dirty="0"/>
              <a:t>÷5</a:t>
            </a:r>
          </a:p>
        </p:txBody>
      </p:sp>
      <p:sp>
        <p:nvSpPr>
          <p:cNvPr id="14" name="TextBox 13"/>
          <p:cNvSpPr txBox="1"/>
          <p:nvPr/>
        </p:nvSpPr>
        <p:spPr>
          <a:xfrm>
            <a:off x="5039883" y="4500785"/>
            <a:ext cx="434734" cy="369332"/>
          </a:xfrm>
          <a:prstGeom prst="rect">
            <a:avLst/>
          </a:prstGeom>
          <a:noFill/>
        </p:spPr>
        <p:txBody>
          <a:bodyPr wrap="none" rtlCol="0">
            <a:spAutoFit/>
          </a:bodyPr>
          <a:lstStyle/>
          <a:p>
            <a:r>
              <a:rPr lang="en-GB" dirty="0"/>
              <a:t>÷5</a:t>
            </a:r>
          </a:p>
        </p:txBody>
      </p:sp>
      <p:pic>
        <p:nvPicPr>
          <p:cNvPr id="15" name="Picture 14">
            <a:extLst>
              <a:ext uri="{FF2B5EF4-FFF2-40B4-BE49-F238E27FC236}">
                <a16:creationId xmlns:a16="http://schemas.microsoft.com/office/drawing/2014/main" id="{78F97CD0-EC5B-4E39-959A-034852818253}"/>
              </a:ext>
            </a:extLst>
          </p:cNvPr>
          <p:cNvPicPr>
            <a:picLocks noChangeAspect="1"/>
          </p:cNvPicPr>
          <p:nvPr/>
        </p:nvPicPr>
        <p:blipFill>
          <a:blip r:embed="rId3"/>
          <a:stretch>
            <a:fillRect/>
          </a:stretch>
        </p:blipFill>
        <p:spPr>
          <a:xfrm>
            <a:off x="158820" y="100217"/>
            <a:ext cx="742673" cy="1022234"/>
          </a:xfrm>
          <a:prstGeom prst="rect">
            <a:avLst/>
          </a:prstGeom>
        </p:spPr>
      </p:pic>
      <p:sp>
        <p:nvSpPr>
          <p:cNvPr id="16" name="TextBox 15">
            <a:extLst>
              <a:ext uri="{FF2B5EF4-FFF2-40B4-BE49-F238E27FC236}">
                <a16:creationId xmlns:a16="http://schemas.microsoft.com/office/drawing/2014/main" id="{6FF4B102-4017-4337-A989-100825C52666}"/>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802260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left)">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left)">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animEffect transition="in" filter="fade">
                                      <p:cBhvr>
                                        <p:cTn id="4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4" grpId="0"/>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37385"/>
            <a:ext cx="10972800" cy="1143000"/>
          </a:xfrm>
        </p:spPr>
        <p:txBody>
          <a:bodyPr/>
          <a:lstStyle/>
          <a:p>
            <a:r>
              <a:rPr lang="en-GB" dirty="0"/>
              <a:t>Year 6:</a:t>
            </a:r>
          </a:p>
        </p:txBody>
      </p:sp>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25600" y="1847850"/>
            <a:ext cx="89408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609600" y="50101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6 x 3; 6 x 1; 6 x 4; 6 x 5; 8 x 3; 8 x 1; 8 x 4; 8 x 5</a:t>
            </a:r>
          </a:p>
          <a:p>
            <a:r>
              <a:rPr lang="en-GB" sz="2000" dirty="0"/>
              <a:t>(as well as how to carry out this procedure accurately)</a:t>
            </a:r>
          </a:p>
        </p:txBody>
      </p:sp>
      <p:sp>
        <p:nvSpPr>
          <p:cNvPr id="7" name="TextBox 6"/>
          <p:cNvSpPr txBox="1"/>
          <p:nvPr/>
        </p:nvSpPr>
        <p:spPr>
          <a:xfrm>
            <a:off x="4869681" y="2614553"/>
            <a:ext cx="300082" cy="369332"/>
          </a:xfrm>
          <a:prstGeom prst="rect">
            <a:avLst/>
          </a:prstGeom>
          <a:noFill/>
        </p:spPr>
        <p:txBody>
          <a:bodyPr wrap="none" rtlCol="0">
            <a:spAutoFit/>
          </a:bodyPr>
          <a:lstStyle/>
          <a:p>
            <a:r>
              <a:rPr lang="en-GB" dirty="0"/>
              <a:t>8</a:t>
            </a:r>
          </a:p>
        </p:txBody>
      </p:sp>
      <p:sp>
        <p:nvSpPr>
          <p:cNvPr id="8" name="TextBox 7"/>
          <p:cNvSpPr txBox="1"/>
          <p:nvPr/>
        </p:nvSpPr>
        <p:spPr>
          <a:xfrm>
            <a:off x="4468529" y="2578259"/>
            <a:ext cx="251992" cy="253916"/>
          </a:xfrm>
          <a:prstGeom prst="rect">
            <a:avLst/>
          </a:prstGeom>
          <a:noFill/>
        </p:spPr>
        <p:txBody>
          <a:bodyPr wrap="none" rtlCol="0">
            <a:spAutoFit/>
          </a:bodyPr>
          <a:lstStyle/>
          <a:p>
            <a:r>
              <a:rPr lang="en-GB" sz="1050" dirty="0"/>
              <a:t>1</a:t>
            </a:r>
          </a:p>
        </p:txBody>
      </p:sp>
      <p:sp>
        <p:nvSpPr>
          <p:cNvPr id="9" name="Rectangle 8"/>
          <p:cNvSpPr/>
          <p:nvPr/>
        </p:nvSpPr>
        <p:spPr>
          <a:xfrm>
            <a:off x="8391227" y="1857917"/>
            <a:ext cx="659155" cy="2308324"/>
          </a:xfrm>
          <a:prstGeom prst="rect">
            <a:avLst/>
          </a:prstGeom>
        </p:spPr>
        <p:txBody>
          <a:bodyPr wrap="none">
            <a:spAutoFit/>
          </a:bodyPr>
          <a:lstStyle/>
          <a:p>
            <a:r>
              <a:rPr lang="en-GB" dirty="0"/>
              <a:t>6 x 3</a:t>
            </a:r>
          </a:p>
          <a:p>
            <a:r>
              <a:rPr lang="en-GB" dirty="0"/>
              <a:t>6 x 1</a:t>
            </a:r>
          </a:p>
          <a:p>
            <a:r>
              <a:rPr lang="en-GB" dirty="0"/>
              <a:t>6 x 4</a:t>
            </a:r>
          </a:p>
          <a:p>
            <a:r>
              <a:rPr lang="en-GB" dirty="0"/>
              <a:t>6 x 5</a:t>
            </a:r>
          </a:p>
          <a:p>
            <a:r>
              <a:rPr lang="en-GB" dirty="0"/>
              <a:t>8 x 3</a:t>
            </a:r>
          </a:p>
          <a:p>
            <a:r>
              <a:rPr lang="en-GB" dirty="0"/>
              <a:t>8 x 1</a:t>
            </a:r>
          </a:p>
          <a:p>
            <a:r>
              <a:rPr lang="en-GB" dirty="0"/>
              <a:t>8 x 4</a:t>
            </a:r>
          </a:p>
          <a:p>
            <a:r>
              <a:rPr lang="en-GB" dirty="0"/>
              <a:t>8 x 5</a:t>
            </a:r>
          </a:p>
        </p:txBody>
      </p:sp>
      <p:sp>
        <p:nvSpPr>
          <p:cNvPr id="10" name="TextBox 9"/>
          <p:cNvSpPr txBox="1"/>
          <p:nvPr/>
        </p:nvSpPr>
        <p:spPr>
          <a:xfrm>
            <a:off x="4564540" y="2614553"/>
            <a:ext cx="300082" cy="369332"/>
          </a:xfrm>
          <a:prstGeom prst="rect">
            <a:avLst/>
          </a:prstGeom>
          <a:noFill/>
        </p:spPr>
        <p:txBody>
          <a:bodyPr wrap="none" rtlCol="0">
            <a:spAutoFit/>
          </a:bodyPr>
          <a:lstStyle/>
          <a:p>
            <a:r>
              <a:rPr lang="en-GB" dirty="0"/>
              <a:t>7</a:t>
            </a:r>
          </a:p>
        </p:txBody>
      </p:sp>
      <p:sp>
        <p:nvSpPr>
          <p:cNvPr id="12" name="TextBox 11"/>
          <p:cNvSpPr txBox="1"/>
          <p:nvPr/>
        </p:nvSpPr>
        <p:spPr>
          <a:xfrm>
            <a:off x="4162292" y="2614553"/>
            <a:ext cx="300082" cy="369332"/>
          </a:xfrm>
          <a:prstGeom prst="rect">
            <a:avLst/>
          </a:prstGeom>
          <a:noFill/>
        </p:spPr>
        <p:txBody>
          <a:bodyPr wrap="none" rtlCol="0">
            <a:spAutoFit/>
          </a:bodyPr>
          <a:lstStyle/>
          <a:p>
            <a:r>
              <a:rPr lang="en-GB" dirty="0"/>
              <a:t>4</a:t>
            </a:r>
          </a:p>
        </p:txBody>
      </p:sp>
      <p:sp>
        <p:nvSpPr>
          <p:cNvPr id="13" name="TextBox 12"/>
          <p:cNvSpPr txBox="1"/>
          <p:nvPr/>
        </p:nvSpPr>
        <p:spPr>
          <a:xfrm>
            <a:off x="4845920" y="2852958"/>
            <a:ext cx="300082" cy="369332"/>
          </a:xfrm>
          <a:prstGeom prst="rect">
            <a:avLst/>
          </a:prstGeom>
          <a:noFill/>
        </p:spPr>
        <p:txBody>
          <a:bodyPr wrap="none" rtlCol="0">
            <a:spAutoFit/>
          </a:bodyPr>
          <a:lstStyle/>
          <a:p>
            <a:r>
              <a:rPr lang="en-GB" dirty="0">
                <a:solidFill>
                  <a:srgbClr val="FF0000"/>
                </a:solidFill>
              </a:rPr>
              <a:t>0</a:t>
            </a:r>
          </a:p>
        </p:txBody>
      </p:sp>
      <p:sp>
        <p:nvSpPr>
          <p:cNvPr id="14" name="TextBox 13"/>
          <p:cNvSpPr txBox="1"/>
          <p:nvPr/>
        </p:nvSpPr>
        <p:spPr>
          <a:xfrm>
            <a:off x="4493235" y="2852950"/>
            <a:ext cx="300082" cy="369332"/>
          </a:xfrm>
          <a:prstGeom prst="rect">
            <a:avLst/>
          </a:prstGeom>
          <a:noFill/>
        </p:spPr>
        <p:txBody>
          <a:bodyPr wrap="none" rtlCol="0">
            <a:spAutoFit/>
          </a:bodyPr>
          <a:lstStyle/>
          <a:p>
            <a:r>
              <a:rPr lang="en-GB" dirty="0"/>
              <a:t>4</a:t>
            </a:r>
          </a:p>
        </p:txBody>
      </p:sp>
      <p:sp>
        <p:nvSpPr>
          <p:cNvPr id="15" name="TextBox 14"/>
          <p:cNvSpPr txBox="1"/>
          <p:nvPr/>
        </p:nvSpPr>
        <p:spPr>
          <a:xfrm>
            <a:off x="4126127" y="2839870"/>
            <a:ext cx="248786" cy="246221"/>
          </a:xfrm>
          <a:prstGeom prst="rect">
            <a:avLst/>
          </a:prstGeom>
          <a:noFill/>
        </p:spPr>
        <p:txBody>
          <a:bodyPr wrap="none" rtlCol="0">
            <a:spAutoFit/>
          </a:bodyPr>
          <a:lstStyle/>
          <a:p>
            <a:r>
              <a:rPr lang="en-GB" sz="1000" dirty="0"/>
              <a:t>2</a:t>
            </a:r>
          </a:p>
        </p:txBody>
      </p:sp>
      <p:sp>
        <p:nvSpPr>
          <p:cNvPr id="16" name="TextBox 15"/>
          <p:cNvSpPr txBox="1"/>
          <p:nvPr/>
        </p:nvSpPr>
        <p:spPr>
          <a:xfrm>
            <a:off x="4205877" y="2852936"/>
            <a:ext cx="300082" cy="369332"/>
          </a:xfrm>
          <a:prstGeom prst="rect">
            <a:avLst/>
          </a:prstGeom>
          <a:noFill/>
        </p:spPr>
        <p:txBody>
          <a:bodyPr wrap="none" rtlCol="0">
            <a:spAutoFit/>
          </a:bodyPr>
          <a:lstStyle/>
          <a:p>
            <a:r>
              <a:rPr lang="en-GB" dirty="0"/>
              <a:t>0</a:t>
            </a:r>
          </a:p>
        </p:txBody>
      </p:sp>
      <p:sp>
        <p:nvSpPr>
          <p:cNvPr id="17" name="TextBox 16"/>
          <p:cNvSpPr txBox="1"/>
          <p:nvPr/>
        </p:nvSpPr>
        <p:spPr>
          <a:xfrm>
            <a:off x="3792274" y="2839870"/>
            <a:ext cx="248786" cy="246221"/>
          </a:xfrm>
          <a:prstGeom prst="rect">
            <a:avLst/>
          </a:prstGeom>
          <a:noFill/>
        </p:spPr>
        <p:txBody>
          <a:bodyPr wrap="none" rtlCol="0">
            <a:spAutoFit/>
          </a:bodyPr>
          <a:lstStyle/>
          <a:p>
            <a:r>
              <a:rPr lang="en-GB" sz="1000" dirty="0"/>
              <a:t>1</a:t>
            </a:r>
          </a:p>
        </p:txBody>
      </p:sp>
      <p:sp>
        <p:nvSpPr>
          <p:cNvPr id="18" name="TextBox 17"/>
          <p:cNvSpPr txBox="1"/>
          <p:nvPr/>
        </p:nvSpPr>
        <p:spPr>
          <a:xfrm>
            <a:off x="3861489" y="2866296"/>
            <a:ext cx="300082" cy="369332"/>
          </a:xfrm>
          <a:prstGeom prst="rect">
            <a:avLst/>
          </a:prstGeom>
          <a:noFill/>
        </p:spPr>
        <p:txBody>
          <a:bodyPr wrap="none" rtlCol="0">
            <a:spAutoFit/>
          </a:bodyPr>
          <a:lstStyle/>
          <a:p>
            <a:r>
              <a:rPr lang="en-GB" dirty="0"/>
              <a:t>3</a:t>
            </a:r>
          </a:p>
        </p:txBody>
      </p:sp>
      <p:cxnSp>
        <p:nvCxnSpPr>
          <p:cNvPr id="19" name="Straight Connector 18"/>
          <p:cNvCxnSpPr/>
          <p:nvPr/>
        </p:nvCxnSpPr>
        <p:spPr>
          <a:xfrm>
            <a:off x="3124286" y="3199909"/>
            <a:ext cx="2140453" cy="0"/>
          </a:xfrm>
          <a:prstGeom prst="line">
            <a:avLst/>
          </a:prstGeom>
          <a:ln w="28575"/>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4836447" y="3139470"/>
            <a:ext cx="300082" cy="369332"/>
          </a:xfrm>
          <a:prstGeom prst="rect">
            <a:avLst/>
          </a:prstGeom>
          <a:noFill/>
        </p:spPr>
        <p:txBody>
          <a:bodyPr wrap="none" rtlCol="0">
            <a:spAutoFit/>
          </a:bodyPr>
          <a:lstStyle/>
          <a:p>
            <a:r>
              <a:rPr lang="en-GB" dirty="0"/>
              <a:t>8</a:t>
            </a:r>
          </a:p>
        </p:txBody>
      </p:sp>
      <p:sp>
        <p:nvSpPr>
          <p:cNvPr id="21" name="TextBox 20"/>
          <p:cNvSpPr txBox="1"/>
          <p:nvPr/>
        </p:nvSpPr>
        <p:spPr>
          <a:xfrm>
            <a:off x="4546335" y="3127901"/>
            <a:ext cx="300082" cy="369332"/>
          </a:xfrm>
          <a:prstGeom prst="rect">
            <a:avLst/>
          </a:prstGeom>
          <a:noFill/>
        </p:spPr>
        <p:txBody>
          <a:bodyPr wrap="none" rtlCol="0">
            <a:spAutoFit/>
          </a:bodyPr>
          <a:lstStyle/>
          <a:p>
            <a:r>
              <a:rPr lang="en-GB" dirty="0"/>
              <a:t>1</a:t>
            </a:r>
          </a:p>
        </p:txBody>
      </p:sp>
      <p:sp>
        <p:nvSpPr>
          <p:cNvPr id="22" name="TextBox 21"/>
          <p:cNvSpPr txBox="1"/>
          <p:nvPr/>
        </p:nvSpPr>
        <p:spPr>
          <a:xfrm>
            <a:off x="4209619" y="3139470"/>
            <a:ext cx="300082" cy="369332"/>
          </a:xfrm>
          <a:prstGeom prst="rect">
            <a:avLst/>
          </a:prstGeom>
          <a:noFill/>
        </p:spPr>
        <p:txBody>
          <a:bodyPr wrap="none" rtlCol="0">
            <a:spAutoFit/>
          </a:bodyPr>
          <a:lstStyle/>
          <a:p>
            <a:r>
              <a:rPr lang="en-GB" dirty="0"/>
              <a:t>5</a:t>
            </a:r>
          </a:p>
        </p:txBody>
      </p:sp>
      <p:sp>
        <p:nvSpPr>
          <p:cNvPr id="24" name="TextBox 23"/>
          <p:cNvSpPr txBox="1"/>
          <p:nvPr/>
        </p:nvSpPr>
        <p:spPr>
          <a:xfrm>
            <a:off x="3807371" y="3139470"/>
            <a:ext cx="300082" cy="369332"/>
          </a:xfrm>
          <a:prstGeom prst="rect">
            <a:avLst/>
          </a:prstGeom>
          <a:noFill/>
        </p:spPr>
        <p:txBody>
          <a:bodyPr wrap="none" rtlCol="0">
            <a:spAutoFit/>
          </a:bodyPr>
          <a:lstStyle/>
          <a:p>
            <a:r>
              <a:rPr lang="en-GB" dirty="0"/>
              <a:t>5</a:t>
            </a:r>
          </a:p>
        </p:txBody>
      </p:sp>
      <p:sp>
        <p:nvSpPr>
          <p:cNvPr id="25" name="TextBox 24"/>
          <p:cNvSpPr txBox="1"/>
          <p:nvPr/>
        </p:nvSpPr>
        <p:spPr>
          <a:xfrm>
            <a:off x="3124286" y="3139470"/>
            <a:ext cx="607859" cy="369332"/>
          </a:xfrm>
          <a:prstGeom prst="rect">
            <a:avLst/>
          </a:prstGeom>
          <a:noFill/>
        </p:spPr>
        <p:txBody>
          <a:bodyPr wrap="none" rtlCol="0">
            <a:spAutoFit/>
          </a:bodyPr>
          <a:lstStyle/>
          <a:p>
            <a:r>
              <a:rPr lang="en-GB" dirty="0"/>
              <a:t>4   6</a:t>
            </a:r>
          </a:p>
        </p:txBody>
      </p:sp>
      <p:sp>
        <p:nvSpPr>
          <p:cNvPr id="4" name="TextBox 3"/>
          <p:cNvSpPr txBox="1"/>
          <p:nvPr/>
        </p:nvSpPr>
        <p:spPr>
          <a:xfrm>
            <a:off x="3739034" y="2606716"/>
            <a:ext cx="248786" cy="246221"/>
          </a:xfrm>
          <a:prstGeom prst="rect">
            <a:avLst/>
          </a:prstGeom>
          <a:noFill/>
        </p:spPr>
        <p:txBody>
          <a:bodyPr wrap="none" rtlCol="0">
            <a:spAutoFit/>
          </a:bodyPr>
          <a:lstStyle/>
          <a:p>
            <a:r>
              <a:rPr lang="en-GB" sz="1000" dirty="0"/>
              <a:t>2</a:t>
            </a:r>
          </a:p>
        </p:txBody>
      </p:sp>
      <p:sp>
        <p:nvSpPr>
          <p:cNvPr id="26" name="TextBox 25"/>
          <p:cNvSpPr txBox="1"/>
          <p:nvPr/>
        </p:nvSpPr>
        <p:spPr>
          <a:xfrm>
            <a:off x="3477348" y="2647845"/>
            <a:ext cx="607859" cy="369332"/>
          </a:xfrm>
          <a:prstGeom prst="rect">
            <a:avLst/>
          </a:prstGeom>
          <a:noFill/>
        </p:spPr>
        <p:txBody>
          <a:bodyPr wrap="none" rtlCol="0">
            <a:spAutoFit/>
          </a:bodyPr>
          <a:lstStyle/>
          <a:p>
            <a:r>
              <a:rPr lang="en-GB" dirty="0"/>
              <a:t>3   2</a:t>
            </a:r>
          </a:p>
        </p:txBody>
      </p:sp>
      <p:sp>
        <p:nvSpPr>
          <p:cNvPr id="27" name="TextBox 26"/>
          <p:cNvSpPr txBox="1"/>
          <p:nvPr/>
        </p:nvSpPr>
        <p:spPr>
          <a:xfrm>
            <a:off x="3407702" y="2852937"/>
            <a:ext cx="248786" cy="246221"/>
          </a:xfrm>
          <a:prstGeom prst="rect">
            <a:avLst/>
          </a:prstGeom>
          <a:noFill/>
        </p:spPr>
        <p:txBody>
          <a:bodyPr wrap="none" rtlCol="0">
            <a:spAutoFit/>
          </a:bodyPr>
          <a:lstStyle/>
          <a:p>
            <a:r>
              <a:rPr lang="en-GB" sz="1000" dirty="0"/>
              <a:t>3</a:t>
            </a:r>
          </a:p>
        </p:txBody>
      </p:sp>
      <p:sp>
        <p:nvSpPr>
          <p:cNvPr id="28" name="TextBox 27"/>
          <p:cNvSpPr txBox="1"/>
          <p:nvPr/>
        </p:nvSpPr>
        <p:spPr>
          <a:xfrm>
            <a:off x="3120792" y="2866296"/>
            <a:ext cx="607859" cy="369332"/>
          </a:xfrm>
          <a:prstGeom prst="rect">
            <a:avLst/>
          </a:prstGeom>
          <a:noFill/>
        </p:spPr>
        <p:txBody>
          <a:bodyPr wrap="none" rtlCol="0">
            <a:spAutoFit/>
          </a:bodyPr>
          <a:lstStyle/>
          <a:p>
            <a:r>
              <a:rPr lang="en-GB" dirty="0"/>
              <a:t>4   3</a:t>
            </a:r>
          </a:p>
        </p:txBody>
      </p:sp>
      <p:sp>
        <p:nvSpPr>
          <p:cNvPr id="29" name="TextBox 28"/>
          <p:cNvSpPr txBox="1"/>
          <p:nvPr/>
        </p:nvSpPr>
        <p:spPr>
          <a:xfrm>
            <a:off x="4105704" y="3139471"/>
            <a:ext cx="248786" cy="246221"/>
          </a:xfrm>
          <a:prstGeom prst="rect">
            <a:avLst/>
          </a:prstGeom>
          <a:noFill/>
        </p:spPr>
        <p:txBody>
          <a:bodyPr wrap="none" rtlCol="0">
            <a:spAutoFit/>
          </a:bodyPr>
          <a:lstStyle/>
          <a:p>
            <a:r>
              <a:rPr lang="en-GB" sz="1000" dirty="0"/>
              <a:t>1</a:t>
            </a:r>
          </a:p>
        </p:txBody>
      </p:sp>
      <p:sp>
        <p:nvSpPr>
          <p:cNvPr id="31" name="TextBox 30"/>
          <p:cNvSpPr txBox="1"/>
          <p:nvPr/>
        </p:nvSpPr>
        <p:spPr>
          <a:xfrm>
            <a:off x="7763055" y="4180438"/>
            <a:ext cx="877163" cy="369332"/>
          </a:xfrm>
          <a:prstGeom prst="rect">
            <a:avLst/>
          </a:prstGeom>
          <a:noFill/>
        </p:spPr>
        <p:txBody>
          <a:bodyPr wrap="none" rtlCol="0">
            <a:spAutoFit/>
          </a:bodyPr>
          <a:lstStyle/>
          <a:p>
            <a:r>
              <a:rPr lang="en-GB" dirty="0"/>
              <a:t>654418</a:t>
            </a:r>
          </a:p>
        </p:txBody>
      </p:sp>
      <p:pic>
        <p:nvPicPr>
          <p:cNvPr id="30" name="Picture 29">
            <a:extLst>
              <a:ext uri="{FF2B5EF4-FFF2-40B4-BE49-F238E27FC236}">
                <a16:creationId xmlns:a16="http://schemas.microsoft.com/office/drawing/2014/main" id="{FAED81DC-B7A3-4FD6-B6CD-B98E3F9A34AF}"/>
              </a:ext>
            </a:extLst>
          </p:cNvPr>
          <p:cNvPicPr>
            <a:picLocks noChangeAspect="1"/>
          </p:cNvPicPr>
          <p:nvPr/>
        </p:nvPicPr>
        <p:blipFill>
          <a:blip r:embed="rId3"/>
          <a:stretch>
            <a:fillRect/>
          </a:stretch>
        </p:blipFill>
        <p:spPr>
          <a:xfrm>
            <a:off x="158820" y="100217"/>
            <a:ext cx="742673" cy="1022234"/>
          </a:xfrm>
          <a:prstGeom prst="rect">
            <a:avLst/>
          </a:prstGeom>
        </p:spPr>
      </p:pic>
      <p:sp>
        <p:nvSpPr>
          <p:cNvPr id="32" name="TextBox 31">
            <a:extLst>
              <a:ext uri="{FF2B5EF4-FFF2-40B4-BE49-F238E27FC236}">
                <a16:creationId xmlns:a16="http://schemas.microsoft.com/office/drawing/2014/main" id="{27E83E16-FFB1-4995-8FD1-3F75576101A4}"/>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194465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40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left)">
                                      <p:cBhvr>
                                        <p:cTn id="7" dur="1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
                                            <p:txEl>
                                              <p:pRg st="1" end="1"/>
                                            </p:txEl>
                                          </p:spTgt>
                                        </p:tgtEl>
                                        <p:attrNameLst>
                                          <p:attrName>style.visibility</p:attrName>
                                        </p:attrNameLst>
                                      </p:cBhvr>
                                      <p:to>
                                        <p:strVal val="visible"/>
                                      </p:to>
                                    </p:set>
                                    <p:animEffect transition="in" filter="wipe(left)">
                                      <p:cBhvr>
                                        <p:cTn id="22" dur="500"/>
                                        <p:tgtEl>
                                          <p:spTgt spid="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wipe(left)">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9">
                                            <p:txEl>
                                              <p:pRg st="3" end="3"/>
                                            </p:txEl>
                                          </p:spTgt>
                                        </p:tgtEl>
                                        <p:attrNameLst>
                                          <p:attrName>style.visibility</p:attrName>
                                        </p:attrNameLst>
                                      </p:cBhvr>
                                      <p:to>
                                        <p:strVal val="visible"/>
                                      </p:to>
                                    </p:set>
                                    <p:animEffect transition="in" filter="wipe(left)">
                                      <p:cBhvr>
                                        <p:cTn id="47" dur="500"/>
                                        <p:tgtEl>
                                          <p:spTgt spid="9">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xEl>
                                              <p:pRg st="4" end="4"/>
                                            </p:txEl>
                                          </p:spTgt>
                                        </p:tgtEl>
                                        <p:attrNameLst>
                                          <p:attrName>style.visibility</p:attrName>
                                        </p:attrNameLst>
                                      </p:cBhvr>
                                      <p:to>
                                        <p:strVal val="visible"/>
                                      </p:to>
                                    </p:set>
                                    <p:animEffect transition="in" filter="wipe(left)">
                                      <p:cBhvr>
                                        <p:cTn id="62" dur="500"/>
                                        <p:tgtEl>
                                          <p:spTgt spid="9">
                                            <p:txEl>
                                              <p:pRg st="4" end="4"/>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animEffect transition="in" filter="fade">
                                      <p:cBhvr>
                                        <p:cTn id="67" dur="500"/>
                                        <p:tgtEl>
                                          <p:spTgt spid="14"/>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fad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9">
                                            <p:txEl>
                                              <p:pRg st="5" end="5"/>
                                            </p:txEl>
                                          </p:spTgt>
                                        </p:tgtEl>
                                        <p:attrNameLst>
                                          <p:attrName>style.visibility</p:attrName>
                                        </p:attrNameLst>
                                      </p:cBhvr>
                                      <p:to>
                                        <p:strVal val="visible"/>
                                      </p:to>
                                    </p:set>
                                    <p:animEffect transition="in" filter="wipe(left)">
                                      <p:cBhvr>
                                        <p:cTn id="77" dur="500"/>
                                        <p:tgtEl>
                                          <p:spTgt spid="9">
                                            <p:txEl>
                                              <p:pRg st="5" end="5"/>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500"/>
                                        <p:tgtEl>
                                          <p:spTgt spid="16"/>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500"/>
                                        <p:tgtEl>
                                          <p:spTgt spid="17"/>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nodeType="clickEffect">
                                  <p:stCondLst>
                                    <p:cond delay="0"/>
                                  </p:stCondLst>
                                  <p:childTnLst>
                                    <p:set>
                                      <p:cBhvr>
                                        <p:cTn id="91" dur="1" fill="hold">
                                          <p:stCondLst>
                                            <p:cond delay="0"/>
                                          </p:stCondLst>
                                        </p:cTn>
                                        <p:tgtEl>
                                          <p:spTgt spid="9">
                                            <p:txEl>
                                              <p:pRg st="6" end="6"/>
                                            </p:txEl>
                                          </p:spTgt>
                                        </p:tgtEl>
                                        <p:attrNameLst>
                                          <p:attrName>style.visibility</p:attrName>
                                        </p:attrNameLst>
                                      </p:cBhvr>
                                      <p:to>
                                        <p:strVal val="visible"/>
                                      </p:to>
                                    </p:set>
                                    <p:animEffect transition="in" filter="wipe(left)">
                                      <p:cBhvr>
                                        <p:cTn id="92" dur="500"/>
                                        <p:tgtEl>
                                          <p:spTgt spid="9">
                                            <p:txEl>
                                              <p:pRg st="6" end="6"/>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fade">
                                      <p:cBhvr>
                                        <p:cTn id="97" dur="500"/>
                                        <p:tgtEl>
                                          <p:spTgt spid="18"/>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fade">
                                      <p:cBhvr>
                                        <p:cTn id="102" dur="500"/>
                                        <p:tgtEl>
                                          <p:spTgt spid="27"/>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nodeType="clickEffect">
                                  <p:stCondLst>
                                    <p:cond delay="0"/>
                                  </p:stCondLst>
                                  <p:childTnLst>
                                    <p:set>
                                      <p:cBhvr>
                                        <p:cTn id="106" dur="1" fill="hold">
                                          <p:stCondLst>
                                            <p:cond delay="0"/>
                                          </p:stCondLst>
                                        </p:cTn>
                                        <p:tgtEl>
                                          <p:spTgt spid="9">
                                            <p:txEl>
                                              <p:pRg st="7" end="7"/>
                                            </p:txEl>
                                          </p:spTgt>
                                        </p:tgtEl>
                                        <p:attrNameLst>
                                          <p:attrName>style.visibility</p:attrName>
                                        </p:attrNameLst>
                                      </p:cBhvr>
                                      <p:to>
                                        <p:strVal val="visible"/>
                                      </p:to>
                                    </p:set>
                                    <p:animEffect transition="in" filter="wipe(left)">
                                      <p:cBhvr>
                                        <p:cTn id="107" dur="500"/>
                                        <p:tgtEl>
                                          <p:spTgt spid="9">
                                            <p:txEl>
                                              <p:pRg st="7" end="7"/>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500"/>
                                        <p:tgtEl>
                                          <p:spTgt spid="28"/>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8" fill="hold"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wipe(left)">
                                      <p:cBhvr>
                                        <p:cTn id="117" dur="500"/>
                                        <p:tgtEl>
                                          <p:spTgt spid="19"/>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20"/>
                                        </p:tgtEl>
                                        <p:attrNameLst>
                                          <p:attrName>style.visibility</p:attrName>
                                        </p:attrNameLst>
                                      </p:cBhvr>
                                      <p:to>
                                        <p:strVal val="visible"/>
                                      </p:to>
                                    </p:set>
                                    <p:animEffect transition="in" filter="fade">
                                      <p:cBhvr>
                                        <p:cTn id="122" dur="500"/>
                                        <p:tgtEl>
                                          <p:spTgt spid="20"/>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21"/>
                                        </p:tgtEl>
                                        <p:attrNameLst>
                                          <p:attrName>style.visibility</p:attrName>
                                        </p:attrNameLst>
                                      </p:cBhvr>
                                      <p:to>
                                        <p:strVal val="visible"/>
                                      </p:to>
                                    </p:set>
                                    <p:animEffect transition="in" filter="fade">
                                      <p:cBhvr>
                                        <p:cTn id="127" dur="500"/>
                                        <p:tgtEl>
                                          <p:spTgt spid="21"/>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grpId="0" nodeType="clickEffect">
                                  <p:stCondLst>
                                    <p:cond delay="0"/>
                                  </p:stCondLst>
                                  <p:childTnLst>
                                    <p:set>
                                      <p:cBhvr>
                                        <p:cTn id="131" dur="1" fill="hold">
                                          <p:stCondLst>
                                            <p:cond delay="0"/>
                                          </p:stCondLst>
                                        </p:cTn>
                                        <p:tgtEl>
                                          <p:spTgt spid="22"/>
                                        </p:tgtEl>
                                        <p:attrNameLst>
                                          <p:attrName>style.visibility</p:attrName>
                                        </p:attrNameLst>
                                      </p:cBhvr>
                                      <p:to>
                                        <p:strVal val="visible"/>
                                      </p:to>
                                    </p:set>
                                    <p:animEffect transition="in" filter="fade">
                                      <p:cBhvr>
                                        <p:cTn id="132" dur="500"/>
                                        <p:tgtEl>
                                          <p:spTgt spid="22"/>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24"/>
                                        </p:tgtEl>
                                        <p:attrNameLst>
                                          <p:attrName>style.visibility</p:attrName>
                                        </p:attrNameLst>
                                      </p:cBhvr>
                                      <p:to>
                                        <p:strVal val="visible"/>
                                      </p:to>
                                    </p:set>
                                    <p:animEffect transition="in" filter="fade">
                                      <p:cBhvr>
                                        <p:cTn id="137" dur="500"/>
                                        <p:tgtEl>
                                          <p:spTgt spid="24"/>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grpId="0" nodeType="clickEffect">
                                  <p:stCondLst>
                                    <p:cond delay="0"/>
                                  </p:stCondLst>
                                  <p:childTnLst>
                                    <p:set>
                                      <p:cBhvr>
                                        <p:cTn id="141" dur="1" fill="hold">
                                          <p:stCondLst>
                                            <p:cond delay="0"/>
                                          </p:stCondLst>
                                        </p:cTn>
                                        <p:tgtEl>
                                          <p:spTgt spid="25"/>
                                        </p:tgtEl>
                                        <p:attrNameLst>
                                          <p:attrName>style.visibility</p:attrName>
                                        </p:attrNameLst>
                                      </p:cBhvr>
                                      <p:to>
                                        <p:strVal val="visible"/>
                                      </p:to>
                                    </p:set>
                                    <p:animEffect transition="in" filter="fade">
                                      <p:cBhvr>
                                        <p:cTn id="142" dur="500"/>
                                        <p:tgtEl>
                                          <p:spTgt spid="25"/>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29"/>
                                        </p:tgtEl>
                                        <p:attrNameLst>
                                          <p:attrName>style.visibility</p:attrName>
                                        </p:attrNameLst>
                                      </p:cBhvr>
                                      <p:to>
                                        <p:strVal val="visible"/>
                                      </p:to>
                                    </p:set>
                                    <p:animEffect transition="in" filter="fade">
                                      <p:cBhvr>
                                        <p:cTn id="147" dur="500"/>
                                        <p:tgtEl>
                                          <p:spTgt spid="29"/>
                                        </p:tgtEl>
                                      </p:cBhvr>
                                    </p:animEffect>
                                  </p:childTnLst>
                                </p:cTn>
                              </p:par>
                            </p:childTnLst>
                          </p:cTn>
                        </p:par>
                      </p:childTnLst>
                    </p:cTn>
                  </p:par>
                  <p:par>
                    <p:cTn id="148" fill="hold">
                      <p:stCondLst>
                        <p:cond delay="indefinite"/>
                      </p:stCondLst>
                      <p:childTnLst>
                        <p:par>
                          <p:cTn id="149" fill="hold">
                            <p:stCondLst>
                              <p:cond delay="0"/>
                            </p:stCondLst>
                            <p:childTnLst>
                              <p:par>
                                <p:cTn id="150" presetID="22" presetClass="entr" presetSubtype="8" fill="hold" grpId="0" nodeType="clickEffect">
                                  <p:stCondLst>
                                    <p:cond delay="0"/>
                                  </p:stCondLst>
                                  <p:childTnLst>
                                    <p:set>
                                      <p:cBhvr>
                                        <p:cTn id="151" dur="1" fill="hold">
                                          <p:stCondLst>
                                            <p:cond delay="0"/>
                                          </p:stCondLst>
                                        </p:cTn>
                                        <p:tgtEl>
                                          <p:spTgt spid="31"/>
                                        </p:tgtEl>
                                        <p:attrNameLst>
                                          <p:attrName>style.visibility</p:attrName>
                                        </p:attrNameLst>
                                      </p:cBhvr>
                                      <p:to>
                                        <p:strVal val="visible"/>
                                      </p:to>
                                    </p:set>
                                    <p:animEffect transition="in" filter="wipe(left)">
                                      <p:cBhvr>
                                        <p:cTn id="1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3" grpId="0"/>
      <p:bldP spid="14" grpId="0"/>
      <p:bldP spid="15" grpId="0"/>
      <p:bldP spid="16" grpId="0"/>
      <p:bldP spid="17" grpId="0"/>
      <p:bldP spid="18" grpId="0"/>
      <p:bldP spid="20" grpId="0"/>
      <p:bldP spid="21" grpId="0"/>
      <p:bldP spid="22" grpId="0"/>
      <p:bldP spid="24" grpId="0"/>
      <p:bldP spid="25" grpId="0"/>
      <p:bldP spid="4" grpId="0"/>
      <p:bldP spid="26" grpId="0"/>
      <p:bldP spid="27" grpId="0"/>
      <p:bldP spid="28" grpId="0"/>
      <p:bldP spid="29" grpId="0"/>
      <p:bldP spid="3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971675"/>
            <a:ext cx="8915400" cy="291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Divide by 100 (200 ÷ 100 = 2)</a:t>
            </a:r>
          </a:p>
          <a:p>
            <a:r>
              <a:rPr lang="en-GB" sz="2000" dirty="0"/>
              <a:t>Or to do it very quickly know that 200 is 100 x 2</a:t>
            </a:r>
          </a:p>
        </p:txBody>
      </p:sp>
      <p:sp>
        <p:nvSpPr>
          <p:cNvPr id="4" name="TextBox 3"/>
          <p:cNvSpPr txBox="1"/>
          <p:nvPr/>
        </p:nvSpPr>
        <p:spPr>
          <a:xfrm>
            <a:off x="2831637" y="2828836"/>
            <a:ext cx="2398413" cy="1200329"/>
          </a:xfrm>
          <a:prstGeom prst="rect">
            <a:avLst/>
          </a:prstGeom>
          <a:noFill/>
        </p:spPr>
        <p:txBody>
          <a:bodyPr wrap="none" rtlCol="0">
            <a:spAutoFit/>
          </a:bodyPr>
          <a:lstStyle/>
          <a:p>
            <a:r>
              <a:rPr lang="en-GB" sz="2400" dirty="0"/>
              <a:t>99% of 100 = 99</a:t>
            </a:r>
          </a:p>
          <a:p>
            <a:r>
              <a:rPr lang="en-GB" sz="2400" dirty="0"/>
              <a:t>200 is double 100</a:t>
            </a:r>
          </a:p>
          <a:p>
            <a:r>
              <a:rPr lang="en-GB" sz="2400" dirty="0"/>
              <a:t>double 99 is 198</a:t>
            </a:r>
          </a:p>
        </p:txBody>
      </p:sp>
      <p:sp>
        <p:nvSpPr>
          <p:cNvPr id="6" name="Rectangle 5"/>
          <p:cNvSpPr/>
          <p:nvPr/>
        </p:nvSpPr>
        <p:spPr>
          <a:xfrm>
            <a:off x="7920202" y="4149080"/>
            <a:ext cx="530915" cy="369332"/>
          </a:xfrm>
          <a:prstGeom prst="rect">
            <a:avLst/>
          </a:prstGeom>
        </p:spPr>
        <p:txBody>
          <a:bodyPr wrap="none">
            <a:spAutoFit/>
          </a:bodyPr>
          <a:lstStyle/>
          <a:p>
            <a:r>
              <a:rPr lang="en-GB" dirty="0"/>
              <a:t>198</a:t>
            </a:r>
          </a:p>
        </p:txBody>
      </p:sp>
      <p:pic>
        <p:nvPicPr>
          <p:cNvPr id="8" name="Picture 7">
            <a:extLst>
              <a:ext uri="{FF2B5EF4-FFF2-40B4-BE49-F238E27FC236}">
                <a16:creationId xmlns:a16="http://schemas.microsoft.com/office/drawing/2014/main" id="{6B9558A8-D30D-4A57-A17C-52022B9C09E6}"/>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10A22F69-646B-4AB2-8FA3-914A839BE6E6}"/>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72582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5/6:</a:t>
            </a:r>
          </a:p>
        </p:txBody>
      </p:sp>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8300" y="1976439"/>
            <a:ext cx="8915400" cy="290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9 squared is 9 x 9 = 81</a:t>
            </a:r>
          </a:p>
          <a:p>
            <a:r>
              <a:rPr lang="en-GB" sz="2000" dirty="0"/>
              <a:t>Know that 9 x 4 = 36</a:t>
            </a:r>
          </a:p>
        </p:txBody>
      </p:sp>
      <p:sp>
        <p:nvSpPr>
          <p:cNvPr id="4" name="TextBox 3"/>
          <p:cNvSpPr txBox="1"/>
          <p:nvPr/>
        </p:nvSpPr>
        <p:spPr>
          <a:xfrm>
            <a:off x="3119669" y="2924945"/>
            <a:ext cx="1627369" cy="1200329"/>
          </a:xfrm>
          <a:prstGeom prst="rect">
            <a:avLst/>
          </a:prstGeom>
          <a:noFill/>
        </p:spPr>
        <p:txBody>
          <a:bodyPr wrap="none" rtlCol="0">
            <a:spAutoFit/>
          </a:bodyPr>
          <a:lstStyle/>
          <a:p>
            <a:r>
              <a:rPr lang="en-GB" sz="2400" dirty="0"/>
              <a:t>36 ÷ 9 = 4</a:t>
            </a:r>
          </a:p>
          <a:p>
            <a:r>
              <a:rPr lang="en-GB" sz="2400" dirty="0"/>
              <a:t>9 x 9 = 81</a:t>
            </a:r>
          </a:p>
          <a:p>
            <a:r>
              <a:rPr lang="en-GB" sz="2400" dirty="0"/>
              <a:t>81 – 4 = 77</a:t>
            </a:r>
          </a:p>
        </p:txBody>
      </p:sp>
      <p:sp>
        <p:nvSpPr>
          <p:cNvPr id="6" name="Rectangle 5"/>
          <p:cNvSpPr/>
          <p:nvPr/>
        </p:nvSpPr>
        <p:spPr>
          <a:xfrm>
            <a:off x="8112224" y="4125272"/>
            <a:ext cx="415498" cy="369332"/>
          </a:xfrm>
          <a:prstGeom prst="rect">
            <a:avLst/>
          </a:prstGeom>
        </p:spPr>
        <p:txBody>
          <a:bodyPr wrap="none">
            <a:spAutoFit/>
          </a:bodyPr>
          <a:lstStyle/>
          <a:p>
            <a:r>
              <a:rPr lang="en-GB" dirty="0"/>
              <a:t>77</a:t>
            </a:r>
          </a:p>
        </p:txBody>
      </p:sp>
      <p:pic>
        <p:nvPicPr>
          <p:cNvPr id="8" name="Picture 7">
            <a:extLst>
              <a:ext uri="{FF2B5EF4-FFF2-40B4-BE49-F238E27FC236}">
                <a16:creationId xmlns:a16="http://schemas.microsoft.com/office/drawing/2014/main" id="{BE765491-675E-4DB9-9374-4281FEED6186}"/>
              </a:ext>
            </a:extLst>
          </p:cNvPr>
          <p:cNvPicPr>
            <a:picLocks noChangeAspect="1"/>
          </p:cNvPicPr>
          <p:nvPr/>
        </p:nvPicPr>
        <p:blipFill>
          <a:blip r:embed="rId3"/>
          <a:stretch>
            <a:fillRect/>
          </a:stretch>
        </p:blipFill>
        <p:spPr>
          <a:xfrm>
            <a:off x="158820" y="100217"/>
            <a:ext cx="742673" cy="1022234"/>
          </a:xfrm>
          <a:prstGeom prst="rect">
            <a:avLst/>
          </a:prstGeom>
        </p:spPr>
      </p:pic>
      <p:sp>
        <p:nvSpPr>
          <p:cNvPr id="9" name="TextBox 8">
            <a:extLst>
              <a:ext uri="{FF2B5EF4-FFF2-40B4-BE49-F238E27FC236}">
                <a16:creationId xmlns:a16="http://schemas.microsoft.com/office/drawing/2014/main" id="{476A5B01-10A1-4F47-B4BF-33FD6F85D97B}"/>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987258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83832" y="2288086"/>
            <a:ext cx="11200731" cy="3061835"/>
          </a:xfrm>
        </p:spPr>
        <p:txBody>
          <a:bodyPr>
            <a:normAutofit/>
          </a:bodyPr>
          <a:lstStyle/>
          <a:p>
            <a:r>
              <a:rPr lang="en-US" sz="4000" cap="none" dirty="0">
                <a:latin typeface="Cambria"/>
              </a:rPr>
              <a:t>From the 2019/20 academic year onwards, all state-funded maintained schools and academies (including free schools) in England will be required to administer the MTC to Year 4 pupils.</a:t>
            </a:r>
            <a:br>
              <a:rPr lang="en-US" sz="4000" cap="none" dirty="0">
                <a:latin typeface="Cambria"/>
              </a:rPr>
            </a:br>
            <a:endParaRPr lang="en-US" sz="4000" cap="none" dirty="0">
              <a:latin typeface="Cambria"/>
            </a:endParaRPr>
          </a:p>
        </p:txBody>
      </p:sp>
      <p:sp>
        <p:nvSpPr>
          <p:cNvPr id="3" name="Title 1"/>
          <p:cNvSpPr txBox="1">
            <a:spLocks/>
          </p:cNvSpPr>
          <p:nvPr/>
        </p:nvSpPr>
        <p:spPr>
          <a:xfrm>
            <a:off x="631051" y="553855"/>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4000" cap="none" dirty="0">
                <a:solidFill>
                  <a:srgbClr val="FF0000"/>
                </a:solidFill>
                <a:latin typeface="Cambria"/>
              </a:rPr>
              <a:t>Do all pupils in the UK need </a:t>
            </a:r>
          </a:p>
          <a:p>
            <a:pPr algn="ctr"/>
            <a:r>
              <a:rPr lang="en-GB" sz="4000" cap="none" dirty="0">
                <a:solidFill>
                  <a:srgbClr val="FF0000"/>
                </a:solidFill>
                <a:latin typeface="Cambria"/>
              </a:rPr>
              <a:t>to take the MTC? </a:t>
            </a:r>
          </a:p>
        </p:txBody>
      </p:sp>
      <p:pic>
        <p:nvPicPr>
          <p:cNvPr id="5" name="Picture 4">
            <a:extLst>
              <a:ext uri="{FF2B5EF4-FFF2-40B4-BE49-F238E27FC236}">
                <a16:creationId xmlns:a16="http://schemas.microsoft.com/office/drawing/2014/main" id="{45F3AA25-056A-48AA-82FB-C498D55FBB06}"/>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156184D7-3B4F-493F-B7D8-B8AC223BC412}"/>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9881873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00" y="1990725"/>
            <a:ext cx="8890000" cy="287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Divide by 100 (650 ÷ 100 = 6.5)</a:t>
            </a:r>
          </a:p>
          <a:p>
            <a:r>
              <a:rPr lang="en-GB" sz="2000" dirty="0"/>
              <a:t>For 28 x 6.5 use knowledge of 6 x 2, 6 x 8</a:t>
            </a:r>
          </a:p>
          <a:p>
            <a:r>
              <a:rPr lang="en-GB" sz="2000" dirty="0"/>
              <a:t>Know that 0.5 x a number means to half it</a:t>
            </a:r>
          </a:p>
        </p:txBody>
      </p:sp>
      <p:sp>
        <p:nvSpPr>
          <p:cNvPr id="4" name="Rectangle 3"/>
          <p:cNvSpPr/>
          <p:nvPr/>
        </p:nvSpPr>
        <p:spPr>
          <a:xfrm>
            <a:off x="2824060" y="2625626"/>
            <a:ext cx="2182008" cy="2308324"/>
          </a:xfrm>
          <a:prstGeom prst="rect">
            <a:avLst/>
          </a:prstGeom>
        </p:spPr>
        <p:txBody>
          <a:bodyPr wrap="none">
            <a:spAutoFit/>
          </a:bodyPr>
          <a:lstStyle/>
          <a:p>
            <a:r>
              <a:rPr lang="en-GB" sz="2400" dirty="0"/>
              <a:t>650 ÷ 100 = 6.5</a:t>
            </a:r>
          </a:p>
          <a:p>
            <a:r>
              <a:rPr lang="en-GB" sz="2400" dirty="0"/>
              <a:t>28 x 6.5 =</a:t>
            </a:r>
          </a:p>
          <a:p>
            <a:r>
              <a:rPr lang="en-GB" sz="2400" dirty="0"/>
              <a:t>28 x 6 =  </a:t>
            </a:r>
          </a:p>
          <a:p>
            <a:r>
              <a:rPr lang="en-GB" sz="2400" dirty="0"/>
              <a:t>20 x 6 = 120</a:t>
            </a:r>
          </a:p>
          <a:p>
            <a:r>
              <a:rPr lang="en-GB" sz="2400" dirty="0"/>
              <a:t>8 x 6 = 48</a:t>
            </a:r>
          </a:p>
          <a:p>
            <a:r>
              <a:rPr lang="en-GB" sz="2400" dirty="0"/>
              <a:t>120 + 48 = 168</a:t>
            </a:r>
          </a:p>
        </p:txBody>
      </p:sp>
      <p:sp>
        <p:nvSpPr>
          <p:cNvPr id="6" name="TextBox 5"/>
          <p:cNvSpPr txBox="1"/>
          <p:nvPr/>
        </p:nvSpPr>
        <p:spPr>
          <a:xfrm>
            <a:off x="4216747" y="3356993"/>
            <a:ext cx="646331" cy="461665"/>
          </a:xfrm>
          <a:prstGeom prst="rect">
            <a:avLst/>
          </a:prstGeom>
          <a:noFill/>
        </p:spPr>
        <p:txBody>
          <a:bodyPr wrap="none" rtlCol="0">
            <a:spAutoFit/>
          </a:bodyPr>
          <a:lstStyle/>
          <a:p>
            <a:r>
              <a:rPr lang="en-GB" sz="2400" dirty="0">
                <a:solidFill>
                  <a:srgbClr val="FF0000"/>
                </a:solidFill>
              </a:rPr>
              <a:t>168</a:t>
            </a:r>
          </a:p>
        </p:txBody>
      </p:sp>
      <p:sp>
        <p:nvSpPr>
          <p:cNvPr id="7" name="TextBox 6"/>
          <p:cNvSpPr txBox="1"/>
          <p:nvPr/>
        </p:nvSpPr>
        <p:spPr>
          <a:xfrm>
            <a:off x="6288022" y="2625627"/>
            <a:ext cx="2114681" cy="1200329"/>
          </a:xfrm>
          <a:prstGeom prst="rect">
            <a:avLst/>
          </a:prstGeom>
          <a:noFill/>
        </p:spPr>
        <p:txBody>
          <a:bodyPr wrap="none" rtlCol="0">
            <a:spAutoFit/>
          </a:bodyPr>
          <a:lstStyle/>
          <a:p>
            <a:r>
              <a:rPr lang="en-GB" sz="2400" dirty="0"/>
              <a:t>28 x 0.5 = </a:t>
            </a:r>
          </a:p>
          <a:p>
            <a:r>
              <a:rPr lang="en-GB" sz="2400" dirty="0"/>
              <a:t>half of 28 = 14</a:t>
            </a:r>
          </a:p>
          <a:p>
            <a:r>
              <a:rPr lang="en-GB" sz="2400" dirty="0">
                <a:solidFill>
                  <a:srgbClr val="FF0000"/>
                </a:solidFill>
              </a:rPr>
              <a:t>168</a:t>
            </a:r>
            <a:r>
              <a:rPr lang="en-GB" sz="2400" dirty="0"/>
              <a:t> + 14 = 182</a:t>
            </a:r>
          </a:p>
        </p:txBody>
      </p:sp>
      <p:sp>
        <p:nvSpPr>
          <p:cNvPr id="8" name="Rectangle 7"/>
          <p:cNvSpPr/>
          <p:nvPr/>
        </p:nvSpPr>
        <p:spPr>
          <a:xfrm>
            <a:off x="8016423" y="4077072"/>
            <a:ext cx="530915" cy="369332"/>
          </a:xfrm>
          <a:prstGeom prst="rect">
            <a:avLst/>
          </a:prstGeom>
        </p:spPr>
        <p:txBody>
          <a:bodyPr wrap="none">
            <a:spAutoFit/>
          </a:bodyPr>
          <a:lstStyle/>
          <a:p>
            <a:r>
              <a:rPr lang="en-GB" dirty="0"/>
              <a:t>182</a:t>
            </a:r>
          </a:p>
        </p:txBody>
      </p:sp>
      <p:sp>
        <p:nvSpPr>
          <p:cNvPr id="9" name="TextBox 8"/>
          <p:cNvSpPr txBox="1"/>
          <p:nvPr/>
        </p:nvSpPr>
        <p:spPr>
          <a:xfrm>
            <a:off x="10704513" y="2487126"/>
            <a:ext cx="928459" cy="1477328"/>
          </a:xfrm>
          <a:prstGeom prst="rect">
            <a:avLst/>
          </a:prstGeom>
          <a:noFill/>
        </p:spPr>
        <p:txBody>
          <a:bodyPr wrap="none" rtlCol="0">
            <a:spAutoFit/>
          </a:bodyPr>
          <a:lstStyle/>
          <a:p>
            <a:r>
              <a:rPr lang="en-GB" dirty="0"/>
              <a:t>       2 8</a:t>
            </a:r>
          </a:p>
          <a:p>
            <a:r>
              <a:rPr lang="en-GB" dirty="0"/>
              <a:t>    </a:t>
            </a:r>
            <a:r>
              <a:rPr lang="en-GB" u="sng" dirty="0"/>
              <a:t>x 6.5</a:t>
            </a:r>
          </a:p>
          <a:p>
            <a:r>
              <a:rPr lang="en-GB" dirty="0"/>
              <a:t>     14.0</a:t>
            </a:r>
          </a:p>
          <a:p>
            <a:r>
              <a:rPr lang="en-GB" dirty="0"/>
              <a:t>+ </a:t>
            </a:r>
            <a:r>
              <a:rPr lang="en-GB" u="sng" dirty="0"/>
              <a:t>168.0</a:t>
            </a:r>
          </a:p>
          <a:p>
            <a:r>
              <a:rPr lang="en-GB" dirty="0"/>
              <a:t>   </a:t>
            </a:r>
            <a:r>
              <a:rPr lang="en-GB" u="sng" dirty="0"/>
              <a:t>182.0</a:t>
            </a:r>
          </a:p>
        </p:txBody>
      </p:sp>
      <p:pic>
        <p:nvPicPr>
          <p:cNvPr id="11" name="Picture 10">
            <a:extLst>
              <a:ext uri="{FF2B5EF4-FFF2-40B4-BE49-F238E27FC236}">
                <a16:creationId xmlns:a16="http://schemas.microsoft.com/office/drawing/2014/main" id="{DC89C2B9-C790-4484-94B1-35D49700BEE3}"/>
              </a:ext>
            </a:extLst>
          </p:cNvPr>
          <p:cNvPicPr>
            <a:picLocks noChangeAspect="1"/>
          </p:cNvPicPr>
          <p:nvPr/>
        </p:nvPicPr>
        <p:blipFill>
          <a:blip r:embed="rId3"/>
          <a:stretch>
            <a:fillRect/>
          </a:stretch>
        </p:blipFill>
        <p:spPr>
          <a:xfrm>
            <a:off x="158820" y="100217"/>
            <a:ext cx="742673" cy="1022234"/>
          </a:xfrm>
          <a:prstGeom prst="rect">
            <a:avLst/>
          </a:prstGeom>
        </p:spPr>
      </p:pic>
      <p:sp>
        <p:nvSpPr>
          <p:cNvPr id="12" name="TextBox 11">
            <a:extLst>
              <a:ext uri="{FF2B5EF4-FFF2-40B4-BE49-F238E27FC236}">
                <a16:creationId xmlns:a16="http://schemas.microsoft.com/office/drawing/2014/main" id="{EBE538E4-329C-44CD-927B-5AB5E524C465}"/>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83525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left)">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7">
                                            <p:txEl>
                                              <p:pRg st="0" end="0"/>
                                            </p:txEl>
                                          </p:spTgt>
                                        </p:tgtEl>
                                        <p:attrNameLst>
                                          <p:attrName>style.visibility</p:attrName>
                                        </p:attrNameLst>
                                      </p:cBhvr>
                                      <p:to>
                                        <p:strVal val="visible"/>
                                      </p:to>
                                    </p:set>
                                    <p:animEffect transition="in" filter="wipe(left)">
                                      <p:cBhvr>
                                        <p:cTn id="42" dur="500"/>
                                        <p:tgtEl>
                                          <p:spTgt spid="7">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7">
                                            <p:txEl>
                                              <p:pRg st="1" end="1"/>
                                            </p:txEl>
                                          </p:spTgt>
                                        </p:tgtEl>
                                        <p:attrNameLst>
                                          <p:attrName>style.visibility</p:attrName>
                                        </p:attrNameLst>
                                      </p:cBhvr>
                                      <p:to>
                                        <p:strVal val="visible"/>
                                      </p:to>
                                    </p:set>
                                    <p:animEffect transition="in" filter="wipe(left)">
                                      <p:cBhvr>
                                        <p:cTn id="47" dur="500"/>
                                        <p:tgtEl>
                                          <p:spTgt spid="7">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
                                            <p:txEl>
                                              <p:pRg st="2" end="2"/>
                                            </p:txEl>
                                          </p:spTgt>
                                        </p:tgtEl>
                                        <p:attrNameLst>
                                          <p:attrName>style.visibility</p:attrName>
                                        </p:attrNameLst>
                                      </p:cBhvr>
                                      <p:to>
                                        <p:strVal val="visible"/>
                                      </p:to>
                                    </p:set>
                                    <p:animEffect transition="in" filter="wipe(left)">
                                      <p:cBhvr>
                                        <p:cTn id="52" dur="500"/>
                                        <p:tgtEl>
                                          <p:spTgt spid="7">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Year 6:</a:t>
            </a:r>
          </a:p>
        </p:txBody>
      </p:sp>
      <p:pic>
        <p:nvPicPr>
          <p:cNvPr id="2048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44651" y="1981200"/>
            <a:ext cx="890270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that 3 and 7 are both factors of 21 ( 3 x 7 = 21)</a:t>
            </a:r>
          </a:p>
          <a:p>
            <a:r>
              <a:rPr lang="en-GB" sz="2000" dirty="0"/>
              <a:t>Do 2 x 7 and 3 x 7 to convert first fraction to 14/21</a:t>
            </a:r>
          </a:p>
          <a:p>
            <a:r>
              <a:rPr lang="en-GB" sz="2000" dirty="0"/>
              <a:t>Do 6 x 3 and 7 x 3 to convert second fraction to 18/21</a:t>
            </a:r>
          </a:p>
          <a:p>
            <a:r>
              <a:rPr lang="en-GB" sz="2000" dirty="0"/>
              <a:t>Do 4 x 21 (4 x 2 and 4 x 1 helps) to convert mixed number to improper fraction: 98/21</a:t>
            </a:r>
          </a:p>
          <a:p>
            <a:r>
              <a:rPr lang="en-GB" sz="2000" dirty="0"/>
              <a:t>Do 1 x 21  to convert mixed number to improper fraction: 39/21</a:t>
            </a:r>
          </a:p>
        </p:txBody>
      </p:sp>
      <p:sp>
        <p:nvSpPr>
          <p:cNvPr id="6" name="TextBox 5"/>
          <p:cNvSpPr txBox="1"/>
          <p:nvPr/>
        </p:nvSpPr>
        <p:spPr>
          <a:xfrm>
            <a:off x="2762135" y="2700340"/>
            <a:ext cx="995785" cy="830997"/>
          </a:xfrm>
          <a:prstGeom prst="rect">
            <a:avLst/>
          </a:prstGeom>
          <a:noFill/>
        </p:spPr>
        <p:txBody>
          <a:bodyPr wrap="none" rtlCol="0">
            <a:spAutoFit/>
          </a:bodyPr>
          <a:lstStyle/>
          <a:p>
            <a:r>
              <a:rPr lang="en-GB" sz="2400" u="sng" dirty="0"/>
              <a:t>2</a:t>
            </a:r>
            <a:r>
              <a:rPr lang="en-GB" sz="2400" dirty="0"/>
              <a:t> = </a:t>
            </a:r>
            <a:r>
              <a:rPr lang="en-GB" sz="2400" u="sng" dirty="0"/>
              <a:t>14</a:t>
            </a:r>
          </a:p>
          <a:p>
            <a:r>
              <a:rPr lang="en-GB" sz="2400" dirty="0"/>
              <a:t>3    21</a:t>
            </a:r>
          </a:p>
        </p:txBody>
      </p:sp>
      <p:sp>
        <p:nvSpPr>
          <p:cNvPr id="7" name="TextBox 6"/>
          <p:cNvSpPr txBox="1"/>
          <p:nvPr/>
        </p:nvSpPr>
        <p:spPr>
          <a:xfrm>
            <a:off x="2824803" y="3789041"/>
            <a:ext cx="995785" cy="830997"/>
          </a:xfrm>
          <a:prstGeom prst="rect">
            <a:avLst/>
          </a:prstGeom>
          <a:noFill/>
        </p:spPr>
        <p:txBody>
          <a:bodyPr wrap="none" rtlCol="0">
            <a:spAutoFit/>
          </a:bodyPr>
          <a:lstStyle/>
          <a:p>
            <a:r>
              <a:rPr lang="en-GB" sz="2400" u="sng" dirty="0"/>
              <a:t>6</a:t>
            </a:r>
            <a:r>
              <a:rPr lang="en-GB" sz="2400" dirty="0"/>
              <a:t> = </a:t>
            </a:r>
            <a:r>
              <a:rPr lang="en-GB" sz="2400" u="sng" dirty="0"/>
              <a:t>18</a:t>
            </a:r>
          </a:p>
          <a:p>
            <a:r>
              <a:rPr lang="en-GB" sz="2400" dirty="0"/>
              <a:t>7    21</a:t>
            </a:r>
          </a:p>
        </p:txBody>
      </p:sp>
      <p:sp>
        <p:nvSpPr>
          <p:cNvPr id="3" name="TextBox 2"/>
          <p:cNvSpPr txBox="1"/>
          <p:nvPr/>
        </p:nvSpPr>
        <p:spPr>
          <a:xfrm>
            <a:off x="3023659" y="2564904"/>
            <a:ext cx="415498" cy="369332"/>
          </a:xfrm>
          <a:prstGeom prst="rect">
            <a:avLst/>
          </a:prstGeom>
          <a:noFill/>
        </p:spPr>
        <p:txBody>
          <a:bodyPr wrap="none" rtlCol="0">
            <a:spAutoFit/>
          </a:bodyPr>
          <a:lstStyle/>
          <a:p>
            <a:r>
              <a:rPr lang="en-GB" dirty="0"/>
              <a:t>x7</a:t>
            </a:r>
          </a:p>
        </p:txBody>
      </p:sp>
      <p:sp>
        <p:nvSpPr>
          <p:cNvPr id="8" name="TextBox 7"/>
          <p:cNvSpPr txBox="1"/>
          <p:nvPr/>
        </p:nvSpPr>
        <p:spPr>
          <a:xfrm>
            <a:off x="3023659" y="3244334"/>
            <a:ext cx="415498" cy="369332"/>
          </a:xfrm>
          <a:prstGeom prst="rect">
            <a:avLst/>
          </a:prstGeom>
          <a:noFill/>
        </p:spPr>
        <p:txBody>
          <a:bodyPr wrap="none" rtlCol="0">
            <a:spAutoFit/>
          </a:bodyPr>
          <a:lstStyle/>
          <a:p>
            <a:r>
              <a:rPr lang="en-GB" dirty="0"/>
              <a:t>x7</a:t>
            </a:r>
          </a:p>
        </p:txBody>
      </p:sp>
      <p:sp>
        <p:nvSpPr>
          <p:cNvPr id="9" name="TextBox 8"/>
          <p:cNvSpPr txBox="1"/>
          <p:nvPr/>
        </p:nvSpPr>
        <p:spPr>
          <a:xfrm>
            <a:off x="3023659" y="4365104"/>
            <a:ext cx="415498" cy="369332"/>
          </a:xfrm>
          <a:prstGeom prst="rect">
            <a:avLst/>
          </a:prstGeom>
          <a:noFill/>
        </p:spPr>
        <p:txBody>
          <a:bodyPr wrap="none" rtlCol="0">
            <a:spAutoFit/>
          </a:bodyPr>
          <a:lstStyle/>
          <a:p>
            <a:r>
              <a:rPr lang="en-GB" dirty="0"/>
              <a:t>x3</a:t>
            </a:r>
          </a:p>
        </p:txBody>
      </p:sp>
      <p:sp>
        <p:nvSpPr>
          <p:cNvPr id="10" name="TextBox 9"/>
          <p:cNvSpPr txBox="1"/>
          <p:nvPr/>
        </p:nvSpPr>
        <p:spPr>
          <a:xfrm>
            <a:off x="3123344" y="3613666"/>
            <a:ext cx="415498" cy="369332"/>
          </a:xfrm>
          <a:prstGeom prst="rect">
            <a:avLst/>
          </a:prstGeom>
          <a:noFill/>
        </p:spPr>
        <p:txBody>
          <a:bodyPr wrap="none" rtlCol="0">
            <a:spAutoFit/>
          </a:bodyPr>
          <a:lstStyle/>
          <a:p>
            <a:r>
              <a:rPr lang="en-GB" dirty="0"/>
              <a:t>x3</a:t>
            </a:r>
          </a:p>
        </p:txBody>
      </p:sp>
      <p:sp>
        <p:nvSpPr>
          <p:cNvPr id="4" name="TextBox 3"/>
          <p:cNvSpPr txBox="1"/>
          <p:nvPr/>
        </p:nvSpPr>
        <p:spPr>
          <a:xfrm>
            <a:off x="4081986" y="2624152"/>
            <a:ext cx="1806905" cy="830997"/>
          </a:xfrm>
          <a:prstGeom prst="rect">
            <a:avLst/>
          </a:prstGeom>
          <a:noFill/>
        </p:spPr>
        <p:txBody>
          <a:bodyPr wrap="none" rtlCol="0">
            <a:spAutoFit/>
          </a:bodyPr>
          <a:lstStyle/>
          <a:p>
            <a:r>
              <a:rPr lang="en-GB" sz="2400" dirty="0"/>
              <a:t>4 x 21 = 84</a:t>
            </a:r>
          </a:p>
          <a:p>
            <a:r>
              <a:rPr lang="en-GB" sz="2400" dirty="0"/>
              <a:t>84 + 14 = 98</a:t>
            </a:r>
          </a:p>
        </p:txBody>
      </p:sp>
      <p:sp>
        <p:nvSpPr>
          <p:cNvPr id="11" name="TextBox 10"/>
          <p:cNvSpPr txBox="1"/>
          <p:nvPr/>
        </p:nvSpPr>
        <p:spPr>
          <a:xfrm>
            <a:off x="6481366" y="2624152"/>
            <a:ext cx="492443" cy="830997"/>
          </a:xfrm>
          <a:prstGeom prst="rect">
            <a:avLst/>
          </a:prstGeom>
          <a:noFill/>
        </p:spPr>
        <p:txBody>
          <a:bodyPr wrap="none" rtlCol="0">
            <a:spAutoFit/>
          </a:bodyPr>
          <a:lstStyle/>
          <a:p>
            <a:r>
              <a:rPr lang="en-GB" sz="2400" u="sng" dirty="0"/>
              <a:t>98</a:t>
            </a:r>
          </a:p>
          <a:p>
            <a:r>
              <a:rPr lang="en-GB" sz="2400" dirty="0"/>
              <a:t>21</a:t>
            </a:r>
          </a:p>
        </p:txBody>
      </p:sp>
      <p:sp>
        <p:nvSpPr>
          <p:cNvPr id="13" name="TextBox 12"/>
          <p:cNvSpPr txBox="1"/>
          <p:nvPr/>
        </p:nvSpPr>
        <p:spPr>
          <a:xfrm>
            <a:off x="4081986" y="3789040"/>
            <a:ext cx="1806905" cy="830997"/>
          </a:xfrm>
          <a:prstGeom prst="rect">
            <a:avLst/>
          </a:prstGeom>
          <a:noFill/>
        </p:spPr>
        <p:txBody>
          <a:bodyPr wrap="none" rtlCol="0">
            <a:spAutoFit/>
          </a:bodyPr>
          <a:lstStyle/>
          <a:p>
            <a:r>
              <a:rPr lang="en-GB" sz="2400" dirty="0"/>
              <a:t>1 x 21 = 21</a:t>
            </a:r>
          </a:p>
          <a:p>
            <a:r>
              <a:rPr lang="en-GB" sz="2400" dirty="0"/>
              <a:t>21 + 18 = 39</a:t>
            </a:r>
          </a:p>
        </p:txBody>
      </p:sp>
      <p:sp>
        <p:nvSpPr>
          <p:cNvPr id="14" name="TextBox 13"/>
          <p:cNvSpPr txBox="1"/>
          <p:nvPr/>
        </p:nvSpPr>
        <p:spPr>
          <a:xfrm>
            <a:off x="6481366" y="3789039"/>
            <a:ext cx="492443" cy="830997"/>
          </a:xfrm>
          <a:prstGeom prst="rect">
            <a:avLst/>
          </a:prstGeom>
          <a:noFill/>
        </p:spPr>
        <p:txBody>
          <a:bodyPr wrap="none" rtlCol="0">
            <a:spAutoFit/>
          </a:bodyPr>
          <a:lstStyle/>
          <a:p>
            <a:r>
              <a:rPr lang="en-GB" sz="2400" u="sng" dirty="0"/>
              <a:t>39</a:t>
            </a:r>
          </a:p>
          <a:p>
            <a:r>
              <a:rPr lang="en-GB" sz="2400" dirty="0"/>
              <a:t>21</a:t>
            </a:r>
          </a:p>
        </p:txBody>
      </p:sp>
      <p:sp>
        <p:nvSpPr>
          <p:cNvPr id="12" name="Rectangle 11"/>
          <p:cNvSpPr/>
          <p:nvPr/>
        </p:nvSpPr>
        <p:spPr>
          <a:xfrm>
            <a:off x="7248128" y="2975333"/>
            <a:ext cx="6096000" cy="830997"/>
          </a:xfrm>
          <a:prstGeom prst="rect">
            <a:avLst/>
          </a:prstGeom>
        </p:spPr>
        <p:txBody>
          <a:bodyPr>
            <a:spAutoFit/>
          </a:bodyPr>
          <a:lstStyle/>
          <a:p>
            <a:r>
              <a:rPr lang="en-GB" sz="2400" u="sng" dirty="0"/>
              <a:t>98</a:t>
            </a:r>
            <a:r>
              <a:rPr lang="en-GB" sz="2400" dirty="0"/>
              <a:t> – </a:t>
            </a:r>
            <a:r>
              <a:rPr lang="en-GB" sz="2400" u="sng" dirty="0"/>
              <a:t>39</a:t>
            </a:r>
            <a:r>
              <a:rPr lang="en-GB" sz="2400" dirty="0"/>
              <a:t> = </a:t>
            </a:r>
            <a:r>
              <a:rPr lang="en-GB" sz="2400" u="sng" dirty="0"/>
              <a:t>59</a:t>
            </a:r>
          </a:p>
          <a:p>
            <a:r>
              <a:rPr lang="en-GB" sz="2400" dirty="0"/>
              <a:t>21    21     21</a:t>
            </a:r>
          </a:p>
        </p:txBody>
      </p:sp>
      <p:sp>
        <p:nvSpPr>
          <p:cNvPr id="15" name="TextBox 14"/>
          <p:cNvSpPr txBox="1"/>
          <p:nvPr/>
        </p:nvSpPr>
        <p:spPr>
          <a:xfrm>
            <a:off x="8121120" y="4006806"/>
            <a:ext cx="415498" cy="646331"/>
          </a:xfrm>
          <a:prstGeom prst="rect">
            <a:avLst/>
          </a:prstGeom>
          <a:noFill/>
        </p:spPr>
        <p:txBody>
          <a:bodyPr wrap="none" rtlCol="0">
            <a:spAutoFit/>
          </a:bodyPr>
          <a:lstStyle/>
          <a:p>
            <a:r>
              <a:rPr lang="en-GB" u="sng" dirty="0"/>
              <a:t>59</a:t>
            </a:r>
          </a:p>
          <a:p>
            <a:r>
              <a:rPr lang="en-GB" dirty="0"/>
              <a:t>21</a:t>
            </a:r>
          </a:p>
        </p:txBody>
      </p:sp>
      <p:pic>
        <p:nvPicPr>
          <p:cNvPr id="18" name="Picture 17">
            <a:extLst>
              <a:ext uri="{FF2B5EF4-FFF2-40B4-BE49-F238E27FC236}">
                <a16:creationId xmlns:a16="http://schemas.microsoft.com/office/drawing/2014/main" id="{0C8584A0-6ADD-477C-A4DA-E75985E3EFFB}"/>
              </a:ext>
            </a:extLst>
          </p:cNvPr>
          <p:cNvPicPr>
            <a:picLocks noChangeAspect="1"/>
          </p:cNvPicPr>
          <p:nvPr/>
        </p:nvPicPr>
        <p:blipFill>
          <a:blip r:embed="rId3"/>
          <a:stretch>
            <a:fillRect/>
          </a:stretch>
        </p:blipFill>
        <p:spPr>
          <a:xfrm>
            <a:off x="158820" y="100217"/>
            <a:ext cx="742673" cy="1022234"/>
          </a:xfrm>
          <a:prstGeom prst="rect">
            <a:avLst/>
          </a:prstGeom>
        </p:spPr>
      </p:pic>
      <p:sp>
        <p:nvSpPr>
          <p:cNvPr id="19" name="TextBox 18">
            <a:extLst>
              <a:ext uri="{FF2B5EF4-FFF2-40B4-BE49-F238E27FC236}">
                <a16:creationId xmlns:a16="http://schemas.microsoft.com/office/drawing/2014/main" id="{5320C3C2-C155-4DB7-B2D2-B320F2B5A891}"/>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82224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wipe(left)">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wipe(left)">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5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3">
                                            <p:txEl>
                                              <p:pRg st="0" end="0"/>
                                            </p:txEl>
                                          </p:spTgt>
                                        </p:tgtEl>
                                        <p:attrNameLst>
                                          <p:attrName>style.visibility</p:attrName>
                                        </p:attrNameLst>
                                      </p:cBhvr>
                                      <p:to>
                                        <p:strVal val="visible"/>
                                      </p:to>
                                    </p:set>
                                    <p:animEffect transition="in" filter="wipe(left)">
                                      <p:cBhvr>
                                        <p:cTn id="52" dur="500"/>
                                        <p:tgtEl>
                                          <p:spTgt spid="13">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3">
                                            <p:txEl>
                                              <p:pRg st="1" end="1"/>
                                            </p:txEl>
                                          </p:spTgt>
                                        </p:tgtEl>
                                        <p:attrNameLst>
                                          <p:attrName>style.visibility</p:attrName>
                                        </p:attrNameLst>
                                      </p:cBhvr>
                                      <p:to>
                                        <p:strVal val="visible"/>
                                      </p:to>
                                    </p:set>
                                    <p:animEffect transition="in" filter="wipe(left)">
                                      <p:cBhvr>
                                        <p:cTn id="57" dur="500"/>
                                        <p:tgtEl>
                                          <p:spTgt spid="13">
                                            <p:txEl>
                                              <p:pRg st="1" end="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4"/>
                                        </p:tgtEl>
                                        <p:attrNameLst>
                                          <p:attrName>style.visibility</p:attrName>
                                        </p:attrNameLst>
                                      </p:cBhvr>
                                      <p:to>
                                        <p:strVal val="visible"/>
                                      </p:to>
                                    </p:set>
                                    <p:animEffect transition="in" filter="fade">
                                      <p:cBhvr>
                                        <p:cTn id="62" dur="500"/>
                                        <p:tgtEl>
                                          <p:spTgt spid="14"/>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2">
                                            <p:txEl>
                                              <p:pRg st="0" end="0"/>
                                            </p:txEl>
                                          </p:spTgt>
                                        </p:tgtEl>
                                        <p:attrNameLst>
                                          <p:attrName>style.visibility</p:attrName>
                                        </p:attrNameLst>
                                      </p:cBhvr>
                                      <p:to>
                                        <p:strVal val="visible"/>
                                      </p:to>
                                    </p:set>
                                    <p:animEffect transition="in" filter="wipe(left)">
                                      <p:cBhvr>
                                        <p:cTn id="67" dur="500"/>
                                        <p:tgtEl>
                                          <p:spTgt spid="12">
                                            <p:txEl>
                                              <p:pRg st="0" end="0"/>
                                            </p:txEl>
                                          </p:spTgt>
                                        </p:tgtEl>
                                      </p:cBhvr>
                                    </p:animEffect>
                                  </p:childTnLst>
                                </p:cTn>
                              </p:par>
                              <p:par>
                                <p:cTn id="68" presetID="22" presetClass="entr" presetSubtype="8" fill="hold" nodeType="with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wipe(left)">
                                      <p:cBhvr>
                                        <p:cTn id="70" dur="500"/>
                                        <p:tgtEl>
                                          <p:spTgt spid="1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fade">
                                      <p:cBhvr>
                                        <p:cTn id="7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3" grpId="0"/>
      <p:bldP spid="8" grpId="0"/>
      <p:bldP spid="9" grpId="0"/>
      <p:bldP spid="10" grpId="0"/>
      <p:bldP spid="11" grpId="0"/>
      <p:bldP spid="14" grpId="0"/>
      <p:bldP spid="1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Year 6:</a:t>
            </a: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58778" y="1340768"/>
            <a:ext cx="5874444"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609600" y="4933951"/>
            <a:ext cx="10972800" cy="119221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GB" sz="2000" dirty="0"/>
              <a:t>Children need to:</a:t>
            </a:r>
          </a:p>
          <a:p>
            <a:r>
              <a:rPr lang="en-GB" sz="2000" dirty="0"/>
              <a:t>Know 11 x 12; 15 x 10; 3 x 3; 2 x 3; 4 x 3; 2 x 8; 3 x 8; 10(0) x 10</a:t>
            </a:r>
          </a:p>
          <a:p>
            <a:r>
              <a:rPr lang="en-GB" sz="2000" dirty="0"/>
              <a:t>Use knowledge of multiples of 10 and inverse</a:t>
            </a:r>
          </a:p>
        </p:txBody>
      </p:sp>
      <p:sp>
        <p:nvSpPr>
          <p:cNvPr id="4" name="TextBox 3"/>
          <p:cNvSpPr txBox="1"/>
          <p:nvPr/>
        </p:nvSpPr>
        <p:spPr>
          <a:xfrm>
            <a:off x="3813133" y="2708920"/>
            <a:ext cx="729687" cy="369332"/>
          </a:xfrm>
          <a:prstGeom prst="rect">
            <a:avLst/>
          </a:prstGeom>
          <a:noFill/>
        </p:spPr>
        <p:txBody>
          <a:bodyPr wrap="none" rtlCol="0">
            <a:spAutoFit/>
          </a:bodyPr>
          <a:lstStyle/>
          <a:p>
            <a:r>
              <a:rPr lang="en-GB" dirty="0"/>
              <a:t>132 =</a:t>
            </a:r>
          </a:p>
        </p:txBody>
      </p:sp>
      <p:sp>
        <p:nvSpPr>
          <p:cNvPr id="7" name="TextBox 6"/>
          <p:cNvSpPr txBox="1"/>
          <p:nvPr/>
        </p:nvSpPr>
        <p:spPr>
          <a:xfrm>
            <a:off x="7490431" y="2708920"/>
            <a:ext cx="729687" cy="369332"/>
          </a:xfrm>
          <a:prstGeom prst="rect">
            <a:avLst/>
          </a:prstGeom>
          <a:noFill/>
        </p:spPr>
        <p:txBody>
          <a:bodyPr wrap="none" rtlCol="0">
            <a:spAutoFit/>
          </a:bodyPr>
          <a:lstStyle/>
          <a:p>
            <a:r>
              <a:rPr lang="en-GB" dirty="0"/>
              <a:t>= 150</a:t>
            </a:r>
          </a:p>
        </p:txBody>
      </p:sp>
      <p:sp>
        <p:nvSpPr>
          <p:cNvPr id="8" name="TextBox 7"/>
          <p:cNvSpPr txBox="1"/>
          <p:nvPr/>
        </p:nvSpPr>
        <p:spPr>
          <a:xfrm>
            <a:off x="4125184" y="3284984"/>
            <a:ext cx="498855" cy="369332"/>
          </a:xfrm>
          <a:prstGeom prst="rect">
            <a:avLst/>
          </a:prstGeom>
          <a:noFill/>
        </p:spPr>
        <p:txBody>
          <a:bodyPr wrap="none" rtlCol="0">
            <a:spAutoFit/>
          </a:bodyPr>
          <a:lstStyle/>
          <a:p>
            <a:r>
              <a:rPr lang="en-GB" dirty="0"/>
              <a:t>3 =</a:t>
            </a:r>
          </a:p>
        </p:txBody>
      </p:sp>
      <p:sp>
        <p:nvSpPr>
          <p:cNvPr id="9" name="TextBox 8"/>
          <p:cNvSpPr txBox="1"/>
          <p:nvPr/>
        </p:nvSpPr>
        <p:spPr>
          <a:xfrm>
            <a:off x="7536160" y="3298329"/>
            <a:ext cx="498855" cy="369332"/>
          </a:xfrm>
          <a:prstGeom prst="rect">
            <a:avLst/>
          </a:prstGeom>
          <a:noFill/>
        </p:spPr>
        <p:txBody>
          <a:bodyPr wrap="none" rtlCol="0">
            <a:spAutoFit/>
          </a:bodyPr>
          <a:lstStyle/>
          <a:p>
            <a:r>
              <a:rPr lang="en-GB" dirty="0"/>
              <a:t>= 3</a:t>
            </a:r>
          </a:p>
        </p:txBody>
      </p:sp>
      <p:sp>
        <p:nvSpPr>
          <p:cNvPr id="10" name="TextBox 9"/>
          <p:cNvSpPr txBox="1"/>
          <p:nvPr/>
        </p:nvSpPr>
        <p:spPr>
          <a:xfrm>
            <a:off x="3969158" y="3851756"/>
            <a:ext cx="614271" cy="369332"/>
          </a:xfrm>
          <a:prstGeom prst="rect">
            <a:avLst/>
          </a:prstGeom>
          <a:noFill/>
        </p:spPr>
        <p:txBody>
          <a:bodyPr wrap="none" rtlCol="0">
            <a:spAutoFit/>
          </a:bodyPr>
          <a:lstStyle/>
          <a:p>
            <a:r>
              <a:rPr lang="en-GB" dirty="0"/>
              <a:t>30 =</a:t>
            </a:r>
          </a:p>
        </p:txBody>
      </p:sp>
      <p:sp>
        <p:nvSpPr>
          <p:cNvPr id="11" name="TextBox 10"/>
          <p:cNvSpPr txBox="1"/>
          <p:nvPr/>
        </p:nvSpPr>
        <p:spPr>
          <a:xfrm>
            <a:off x="7568443" y="3873485"/>
            <a:ext cx="614271" cy="369332"/>
          </a:xfrm>
          <a:prstGeom prst="rect">
            <a:avLst/>
          </a:prstGeom>
          <a:noFill/>
        </p:spPr>
        <p:txBody>
          <a:bodyPr wrap="none" rtlCol="0">
            <a:spAutoFit/>
          </a:bodyPr>
          <a:lstStyle/>
          <a:p>
            <a:r>
              <a:rPr lang="en-GB" dirty="0"/>
              <a:t>= 20</a:t>
            </a:r>
          </a:p>
        </p:txBody>
      </p:sp>
      <p:sp>
        <p:nvSpPr>
          <p:cNvPr id="12" name="TextBox 11"/>
          <p:cNvSpPr txBox="1"/>
          <p:nvPr/>
        </p:nvSpPr>
        <p:spPr>
          <a:xfrm>
            <a:off x="3813131" y="4391838"/>
            <a:ext cx="729687" cy="369332"/>
          </a:xfrm>
          <a:prstGeom prst="rect">
            <a:avLst/>
          </a:prstGeom>
          <a:noFill/>
        </p:spPr>
        <p:txBody>
          <a:bodyPr wrap="none" rtlCol="0">
            <a:spAutoFit/>
          </a:bodyPr>
          <a:lstStyle/>
          <a:p>
            <a:r>
              <a:rPr lang="en-GB" dirty="0"/>
              <a:t>240 =</a:t>
            </a:r>
          </a:p>
        </p:txBody>
      </p:sp>
      <p:sp>
        <p:nvSpPr>
          <p:cNvPr id="13" name="TextBox 12"/>
          <p:cNvSpPr txBox="1"/>
          <p:nvPr/>
        </p:nvSpPr>
        <p:spPr>
          <a:xfrm>
            <a:off x="7617564" y="4420602"/>
            <a:ext cx="896399" cy="369332"/>
          </a:xfrm>
          <a:prstGeom prst="rect">
            <a:avLst/>
          </a:prstGeom>
          <a:noFill/>
        </p:spPr>
        <p:txBody>
          <a:bodyPr wrap="none" rtlCol="0">
            <a:spAutoFit/>
          </a:bodyPr>
          <a:lstStyle/>
          <a:p>
            <a:r>
              <a:rPr lang="en-GB" dirty="0"/>
              <a:t>= 1,000</a:t>
            </a:r>
          </a:p>
        </p:txBody>
      </p:sp>
      <p:sp>
        <p:nvSpPr>
          <p:cNvPr id="14" name="TextBox 13"/>
          <p:cNvSpPr txBox="1"/>
          <p:nvPr/>
        </p:nvSpPr>
        <p:spPr>
          <a:xfrm>
            <a:off x="5823112" y="3298329"/>
            <a:ext cx="319318" cy="369332"/>
          </a:xfrm>
          <a:prstGeom prst="rect">
            <a:avLst/>
          </a:prstGeom>
          <a:noFill/>
        </p:spPr>
        <p:txBody>
          <a:bodyPr wrap="none" rtlCol="0">
            <a:spAutoFit/>
          </a:bodyPr>
          <a:lstStyle/>
          <a:p>
            <a:r>
              <a:rPr lang="en-GB" dirty="0"/>
              <a:t>=</a:t>
            </a:r>
          </a:p>
        </p:txBody>
      </p:sp>
      <p:sp>
        <p:nvSpPr>
          <p:cNvPr id="15" name="TextBox 14"/>
          <p:cNvSpPr txBox="1"/>
          <p:nvPr/>
        </p:nvSpPr>
        <p:spPr>
          <a:xfrm>
            <a:off x="5823112" y="3851756"/>
            <a:ext cx="319318" cy="369332"/>
          </a:xfrm>
          <a:prstGeom prst="rect">
            <a:avLst/>
          </a:prstGeom>
          <a:noFill/>
        </p:spPr>
        <p:txBody>
          <a:bodyPr wrap="none" rtlCol="0">
            <a:spAutoFit/>
          </a:bodyPr>
          <a:lstStyle/>
          <a:p>
            <a:r>
              <a:rPr lang="en-GB" dirty="0"/>
              <a:t>&gt;</a:t>
            </a:r>
          </a:p>
        </p:txBody>
      </p:sp>
      <p:sp>
        <p:nvSpPr>
          <p:cNvPr id="16" name="TextBox 15"/>
          <p:cNvSpPr txBox="1"/>
          <p:nvPr/>
        </p:nvSpPr>
        <p:spPr>
          <a:xfrm>
            <a:off x="5823112" y="2687216"/>
            <a:ext cx="319318" cy="369332"/>
          </a:xfrm>
          <a:prstGeom prst="rect">
            <a:avLst/>
          </a:prstGeom>
          <a:noFill/>
        </p:spPr>
        <p:txBody>
          <a:bodyPr wrap="none" rtlCol="0">
            <a:spAutoFit/>
          </a:bodyPr>
          <a:lstStyle/>
          <a:p>
            <a:r>
              <a:rPr lang="en-GB" dirty="0"/>
              <a:t>&lt;</a:t>
            </a:r>
          </a:p>
        </p:txBody>
      </p:sp>
      <p:sp>
        <p:nvSpPr>
          <p:cNvPr id="18" name="TextBox 17"/>
          <p:cNvSpPr txBox="1"/>
          <p:nvPr/>
        </p:nvSpPr>
        <p:spPr>
          <a:xfrm>
            <a:off x="5823112" y="4420602"/>
            <a:ext cx="319318" cy="369332"/>
          </a:xfrm>
          <a:prstGeom prst="rect">
            <a:avLst/>
          </a:prstGeom>
          <a:noFill/>
        </p:spPr>
        <p:txBody>
          <a:bodyPr wrap="none" rtlCol="0">
            <a:spAutoFit/>
          </a:bodyPr>
          <a:lstStyle/>
          <a:p>
            <a:r>
              <a:rPr lang="en-GB" dirty="0"/>
              <a:t>&lt;</a:t>
            </a:r>
          </a:p>
        </p:txBody>
      </p:sp>
      <p:pic>
        <p:nvPicPr>
          <p:cNvPr id="19" name="Picture 18">
            <a:extLst>
              <a:ext uri="{FF2B5EF4-FFF2-40B4-BE49-F238E27FC236}">
                <a16:creationId xmlns:a16="http://schemas.microsoft.com/office/drawing/2014/main" id="{E4B38E76-D8B0-4EE7-8808-0D85A5C2B930}"/>
              </a:ext>
            </a:extLst>
          </p:cNvPr>
          <p:cNvPicPr>
            <a:picLocks noChangeAspect="1"/>
          </p:cNvPicPr>
          <p:nvPr/>
        </p:nvPicPr>
        <p:blipFill>
          <a:blip r:embed="rId3"/>
          <a:stretch>
            <a:fillRect/>
          </a:stretch>
        </p:blipFill>
        <p:spPr>
          <a:xfrm>
            <a:off x="158820" y="100217"/>
            <a:ext cx="742673" cy="1022234"/>
          </a:xfrm>
          <a:prstGeom prst="rect">
            <a:avLst/>
          </a:prstGeom>
        </p:spPr>
      </p:pic>
      <p:sp>
        <p:nvSpPr>
          <p:cNvPr id="20" name="TextBox 19">
            <a:extLst>
              <a:ext uri="{FF2B5EF4-FFF2-40B4-BE49-F238E27FC236}">
                <a16:creationId xmlns:a16="http://schemas.microsoft.com/office/drawing/2014/main" id="{E28CB66F-B911-47EF-BD0B-AD0422105702}"/>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44356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P spid="9" grpId="0"/>
      <p:bldP spid="10" grpId="0"/>
      <p:bldP spid="11" grpId="0"/>
      <p:bldP spid="12" grpId="0"/>
      <p:bldP spid="13" grpId="0"/>
      <p:bldP spid="14" grpId="0"/>
      <p:bldP spid="15" grpId="0"/>
      <p:bldP spid="16"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2069721"/>
            <a:ext cx="11868539" cy="3739490"/>
          </a:xfrm>
        </p:spPr>
        <p:txBody>
          <a:bodyPr>
            <a:normAutofit/>
          </a:bodyPr>
          <a:lstStyle/>
          <a:p>
            <a:pPr fontAlgn="base"/>
            <a:r>
              <a:rPr lang="en-GB" cap="none" dirty="0"/>
              <a:t>- </a:t>
            </a:r>
            <a:r>
              <a:rPr lang="en-GB" cap="none" dirty="0">
                <a:latin typeface="Cambria"/>
              </a:rPr>
              <a:t>Children with an EHCP will be provided for when taking the MTC e.g., extra time, an adult to read out the question, an enlarged screen, etc.</a:t>
            </a:r>
            <a:br>
              <a:rPr lang="en-GB" cap="none" dirty="0">
                <a:latin typeface="Cambria"/>
              </a:rPr>
            </a:br>
            <a:r>
              <a:rPr lang="en-GB" cap="none" dirty="0">
                <a:latin typeface="Cambria"/>
              </a:rPr>
              <a:t/>
            </a:r>
            <a:br>
              <a:rPr lang="en-GB" cap="none" dirty="0">
                <a:latin typeface="Cambria"/>
              </a:rPr>
            </a:br>
            <a:r>
              <a:rPr lang="en-GB" cap="none" dirty="0">
                <a:latin typeface="Cambria"/>
              </a:rPr>
              <a:t>- </a:t>
            </a:r>
            <a:r>
              <a:rPr lang="en-US" cap="none" dirty="0">
                <a:latin typeface="Cambria"/>
              </a:rPr>
              <a:t>Some pupils may be withdrawn from the assessments.  Further details will be provided by the DfE.</a:t>
            </a:r>
            <a:r>
              <a:rPr lang="en-GB" dirty="0">
                <a:latin typeface="Cambria"/>
              </a:rPr>
              <a:t/>
            </a:r>
            <a:br>
              <a:rPr lang="en-GB" dirty="0">
                <a:latin typeface="Cambria"/>
              </a:rPr>
            </a:br>
            <a:endParaRPr lang="en-GB" cap="none" dirty="0"/>
          </a:p>
        </p:txBody>
      </p:sp>
      <p:sp>
        <p:nvSpPr>
          <p:cNvPr id="3" name="Title 1"/>
          <p:cNvSpPr txBox="1">
            <a:spLocks/>
          </p:cNvSpPr>
          <p:nvPr/>
        </p:nvSpPr>
        <p:spPr>
          <a:xfrm>
            <a:off x="525605" y="493323"/>
            <a:ext cx="11200731" cy="83455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fontAlgn="base"/>
            <a:r>
              <a:rPr lang="en-GB" b="1" cap="none" dirty="0">
                <a:solidFill>
                  <a:srgbClr val="FF0000"/>
                </a:solidFill>
                <a:latin typeface="Cambria"/>
              </a:rPr>
              <a:t>What if my child has a statement of special educational needs?</a:t>
            </a:r>
          </a:p>
        </p:txBody>
      </p:sp>
      <p:pic>
        <p:nvPicPr>
          <p:cNvPr id="5" name="Picture 4">
            <a:extLst>
              <a:ext uri="{FF2B5EF4-FFF2-40B4-BE49-F238E27FC236}">
                <a16:creationId xmlns:a16="http://schemas.microsoft.com/office/drawing/2014/main" id="{694C9545-641A-4EC4-953D-433040CAFC95}"/>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29CD3B95-81B4-4D09-AFCB-0F3DE1BEE101}"/>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3865783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11089" y="2010995"/>
            <a:ext cx="11484312" cy="3089131"/>
          </a:xfrm>
        </p:spPr>
        <p:txBody>
          <a:bodyPr>
            <a:normAutofit fontScale="90000"/>
          </a:bodyPr>
          <a:lstStyle/>
          <a:p>
            <a:r>
              <a:rPr lang="en-GB" cap="none" dirty="0">
                <a:latin typeface="Cambria"/>
              </a:rPr>
              <a:t>- </a:t>
            </a:r>
            <a:r>
              <a:rPr lang="en-GB" sz="3600" cap="none" dirty="0">
                <a:latin typeface="Cambria"/>
              </a:rPr>
              <a:t>All Year 4 children will have their multiplication skills formally tested in the Summer Term of  this academic year.</a:t>
            </a:r>
            <a:br>
              <a:rPr lang="en-GB" sz="3600" cap="none" dirty="0">
                <a:latin typeface="Cambria"/>
              </a:rPr>
            </a:br>
            <a:r>
              <a:rPr lang="en-GB" sz="3600" cap="none" dirty="0">
                <a:latin typeface="Cambria"/>
              </a:rPr>
              <a:t/>
            </a:r>
            <a:br>
              <a:rPr lang="en-GB" sz="3600" cap="none" dirty="0">
                <a:latin typeface="Cambria"/>
              </a:rPr>
            </a:br>
            <a:r>
              <a:rPr lang="en-GB" sz="3600" cap="none" dirty="0">
                <a:latin typeface="Cambria"/>
              </a:rPr>
              <a:t>- </a:t>
            </a:r>
            <a:r>
              <a:rPr lang="en-US" sz="3600" cap="none" dirty="0">
                <a:latin typeface="Cambria"/>
              </a:rPr>
              <a:t>Schools will have a 3 week window to administer the MTC.</a:t>
            </a:r>
            <a:br>
              <a:rPr lang="en-US" sz="3600" cap="none" dirty="0">
                <a:latin typeface="Cambria"/>
              </a:rPr>
            </a:br>
            <a:r>
              <a:rPr lang="en-US" sz="3600" cap="none" dirty="0">
                <a:latin typeface="Cambria"/>
              </a:rPr>
              <a:t>(Monday 6</a:t>
            </a:r>
            <a:r>
              <a:rPr lang="en-US" sz="3600" cap="none" baseline="30000" dirty="0">
                <a:latin typeface="Cambria"/>
              </a:rPr>
              <a:t>th</a:t>
            </a:r>
            <a:r>
              <a:rPr lang="en-US" sz="3600" cap="none" dirty="0">
                <a:latin typeface="Cambria"/>
              </a:rPr>
              <a:t> June 2022 – Friday 24</a:t>
            </a:r>
            <a:r>
              <a:rPr lang="en-US" sz="3600" cap="none" baseline="30000" dirty="0">
                <a:latin typeface="Cambria"/>
              </a:rPr>
              <a:t>th</a:t>
            </a:r>
            <a:r>
              <a:rPr lang="en-US" sz="3600" cap="none" dirty="0">
                <a:latin typeface="Cambria"/>
              </a:rPr>
              <a:t> June 2022) </a:t>
            </a:r>
            <a:br>
              <a:rPr lang="en-US" sz="3600" cap="none" dirty="0">
                <a:latin typeface="Cambria"/>
              </a:rPr>
            </a:br>
            <a:r>
              <a:rPr lang="en-US" sz="3600" cap="none" dirty="0">
                <a:latin typeface="Cambria"/>
              </a:rPr>
              <a:t/>
            </a:r>
            <a:br>
              <a:rPr lang="en-US" sz="3600" cap="none" dirty="0">
                <a:latin typeface="Cambria"/>
              </a:rPr>
            </a:br>
            <a:r>
              <a:rPr lang="en-US" sz="3600" cap="none" dirty="0">
                <a:latin typeface="Cambria"/>
              </a:rPr>
              <a:t>- Teachers will have the flexibility to administer the check to individual pupils,  small groups or a whole class at the same time.</a:t>
            </a:r>
            <a:endParaRPr lang="en-GB" cap="none" dirty="0">
              <a:latin typeface="Cambria"/>
            </a:endParaRPr>
          </a:p>
        </p:txBody>
      </p:sp>
      <p:sp>
        <p:nvSpPr>
          <p:cNvPr id="3" name="Title 1"/>
          <p:cNvSpPr txBox="1">
            <a:spLocks/>
          </p:cNvSpPr>
          <p:nvPr/>
        </p:nvSpPr>
        <p:spPr>
          <a:xfrm>
            <a:off x="509752" y="317914"/>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sz="4000" cap="none" dirty="0">
                <a:solidFill>
                  <a:srgbClr val="FF0000"/>
                </a:solidFill>
                <a:latin typeface="Cambria"/>
              </a:rPr>
              <a:t>When will the Multiplication Tables </a:t>
            </a:r>
          </a:p>
          <a:p>
            <a:pPr algn="ctr"/>
            <a:r>
              <a:rPr lang="en-GB" sz="4000" cap="none" dirty="0">
                <a:solidFill>
                  <a:srgbClr val="FF0000"/>
                </a:solidFill>
                <a:latin typeface="Cambria"/>
              </a:rPr>
              <a:t>Check be administered? </a:t>
            </a:r>
          </a:p>
        </p:txBody>
      </p:sp>
      <p:pic>
        <p:nvPicPr>
          <p:cNvPr id="5" name="Picture 4">
            <a:extLst>
              <a:ext uri="{FF2B5EF4-FFF2-40B4-BE49-F238E27FC236}">
                <a16:creationId xmlns:a16="http://schemas.microsoft.com/office/drawing/2014/main" id="{8FEDBA96-EE37-40F8-BFFF-2E0ED1135238}"/>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7829D4C4-F206-4E72-8C46-5D54E64BD062}"/>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98818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606714"/>
            <a:ext cx="11868539" cy="3912173"/>
          </a:xfrm>
        </p:spPr>
        <p:txBody>
          <a:bodyPr>
            <a:normAutofit fontScale="90000"/>
          </a:bodyPr>
          <a:lstStyle/>
          <a:p>
            <a:pPr fontAlgn="base"/>
            <a:r>
              <a:rPr lang="en-US" sz="3100" cap="none" dirty="0">
                <a:latin typeface="Cambria"/>
              </a:rPr>
              <a:t>• School-level results and individual pupil results will be made available to schools.  This will allow schools to provide additional support to pupils who require it.</a:t>
            </a:r>
            <a:br>
              <a:rPr lang="en-US" sz="3100" cap="none" dirty="0">
                <a:latin typeface="Cambria"/>
              </a:rPr>
            </a:br>
            <a:r>
              <a:rPr lang="en-US" sz="3100" cap="none" dirty="0">
                <a:latin typeface="Cambria"/>
              </a:rPr>
              <a:t/>
            </a:r>
            <a:br>
              <a:rPr lang="en-US" sz="3100" cap="none" dirty="0">
                <a:latin typeface="Cambria"/>
              </a:rPr>
            </a:br>
            <a:r>
              <a:rPr lang="en-US" sz="3100" cap="none" dirty="0">
                <a:latin typeface="Cambria"/>
              </a:rPr>
              <a:t>• As is the case with the phonics check (KS1), school-level results will be available to selected users including Ofsted.</a:t>
            </a:r>
            <a:br>
              <a:rPr lang="en-US" sz="3100" cap="none" dirty="0">
                <a:latin typeface="Cambria"/>
              </a:rPr>
            </a:br>
            <a:r>
              <a:rPr lang="en-US" sz="3100" cap="none" dirty="0">
                <a:latin typeface="Cambria"/>
              </a:rPr>
              <a:t/>
            </a:r>
            <a:br>
              <a:rPr lang="en-US" sz="3100" cap="none" dirty="0">
                <a:latin typeface="Cambria"/>
              </a:rPr>
            </a:br>
            <a:r>
              <a:rPr lang="en-US" sz="3100" cap="none" dirty="0">
                <a:latin typeface="Cambria"/>
              </a:rPr>
              <a:t>• National results will be reported by the Department for Education (DfE) to track standards over time.</a:t>
            </a:r>
            <a:br>
              <a:rPr lang="en-US" sz="3100" cap="none" dirty="0">
                <a:latin typeface="Cambria"/>
              </a:rPr>
            </a:br>
            <a:r>
              <a:rPr lang="en-US" sz="3100" cap="none" dirty="0">
                <a:latin typeface="Cambria"/>
              </a:rPr>
              <a:t/>
            </a:r>
            <a:br>
              <a:rPr lang="en-US" sz="3100" cap="none" dirty="0">
                <a:latin typeface="Cambria"/>
              </a:rPr>
            </a:br>
            <a:r>
              <a:rPr lang="en-US" sz="3100" cap="none" dirty="0">
                <a:latin typeface="Cambria"/>
              </a:rPr>
              <a:t>• National and local authority results will be reported by the DfE to allow schools to benchmark the performance of their pupils.</a:t>
            </a:r>
            <a:r>
              <a:rPr lang="en-US" sz="2800" dirty="0"/>
              <a:t/>
            </a:r>
            <a:br>
              <a:rPr lang="en-US" sz="2800" dirty="0"/>
            </a:br>
            <a:r>
              <a:rPr lang="en-GB" sz="2700" cap="none" dirty="0"/>
              <a:t/>
            </a:r>
            <a:br>
              <a:rPr lang="en-GB" sz="2700" cap="none" dirty="0"/>
            </a:br>
            <a:r>
              <a:rPr lang="en-GB" dirty="0"/>
              <a:t/>
            </a:r>
            <a:br>
              <a:rPr lang="en-GB" dirty="0"/>
            </a:br>
            <a:endParaRPr lang="en-GB" cap="none" dirty="0"/>
          </a:p>
        </p:txBody>
      </p:sp>
      <p:sp>
        <p:nvSpPr>
          <p:cNvPr id="3" name="Title 1"/>
          <p:cNvSpPr txBox="1">
            <a:spLocks/>
          </p:cNvSpPr>
          <p:nvPr/>
        </p:nvSpPr>
        <p:spPr>
          <a:xfrm>
            <a:off x="2680056" y="256382"/>
            <a:ext cx="11200731" cy="8345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fontAlgn="base"/>
            <a:r>
              <a:rPr lang="en-GB" cap="none" dirty="0">
                <a:solidFill>
                  <a:srgbClr val="FF0000"/>
                </a:solidFill>
                <a:latin typeface="Cambria"/>
              </a:rPr>
              <a:t>How will the MTC data be used?</a:t>
            </a:r>
            <a:endParaRPr lang="en-GB" b="1">
              <a:latin typeface="Cambria"/>
            </a:endParaRPr>
          </a:p>
        </p:txBody>
      </p:sp>
      <p:pic>
        <p:nvPicPr>
          <p:cNvPr id="5" name="Picture 4">
            <a:extLst>
              <a:ext uri="{FF2B5EF4-FFF2-40B4-BE49-F238E27FC236}">
                <a16:creationId xmlns:a16="http://schemas.microsoft.com/office/drawing/2014/main" id="{F654655C-C080-413E-B03E-07DE19EAB1D4}"/>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167F994C-43B9-4DE8-9DAA-81B82FB10A32}"/>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7828736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72955" y="1892301"/>
            <a:ext cx="11919045" cy="3089131"/>
          </a:xfrm>
        </p:spPr>
        <p:txBody>
          <a:bodyPr>
            <a:noAutofit/>
          </a:bodyPr>
          <a:lstStyle/>
          <a:p>
            <a:r>
              <a:rPr lang="en-GB" sz="2400" cap="none" dirty="0">
                <a:latin typeface="Cambria"/>
              </a:rPr>
              <a:t>Children will be tested using an on-screen check (on a computer or a tablet), where they will have to answer multiplication questions against the clock.</a:t>
            </a:r>
            <a:r>
              <a:rPr lang="en-GB" sz="2400" b="1" cap="none" dirty="0">
                <a:latin typeface="Cambria"/>
              </a:rPr>
              <a:t/>
            </a:r>
            <a:br>
              <a:rPr lang="en-GB" sz="2400" b="1" cap="none" dirty="0">
                <a:latin typeface="Cambria"/>
              </a:rPr>
            </a:br>
            <a:r>
              <a:rPr lang="en-GB" sz="2400" cap="none" dirty="0">
                <a:latin typeface="Cambria"/>
              </a:rPr>
              <a:t/>
            </a:r>
            <a:br>
              <a:rPr lang="en-GB" sz="2400" cap="none" dirty="0">
                <a:latin typeface="Cambria"/>
              </a:rPr>
            </a:br>
            <a:r>
              <a:rPr lang="en-GB" sz="2400" cap="none" dirty="0">
                <a:latin typeface="Cambria"/>
              </a:rPr>
              <a:t>Calculators and wall displays that could provide children with answers will be removed from the room the MTC is taking place in.</a:t>
            </a:r>
            <a:br>
              <a:rPr lang="en-GB" sz="2400" cap="none" dirty="0">
                <a:latin typeface="Cambria"/>
              </a:rPr>
            </a:br>
            <a:r>
              <a:rPr lang="en-GB" sz="2400" cap="none" dirty="0">
                <a:latin typeface="Cambria"/>
              </a:rPr>
              <a:t/>
            </a:r>
            <a:br>
              <a:rPr lang="en-GB" sz="2400" cap="none" dirty="0">
                <a:latin typeface="Cambria"/>
              </a:rPr>
            </a:br>
            <a:r>
              <a:rPr lang="en-GB" sz="2400" b="1" cap="none" dirty="0">
                <a:latin typeface="Cambria"/>
              </a:rPr>
              <a:t>The test will last no longer than 5 minutes</a:t>
            </a:r>
            <a:r>
              <a:rPr lang="en-GB" sz="2400" cap="none" dirty="0">
                <a:latin typeface="Cambria"/>
              </a:rPr>
              <a:t> and is similar to other tests already used by primary school.</a:t>
            </a:r>
            <a:br>
              <a:rPr lang="en-GB" sz="2400" cap="none" dirty="0">
                <a:latin typeface="Cambria"/>
              </a:rPr>
            </a:br>
            <a:r>
              <a:rPr lang="en-GB" sz="2400" cap="none" dirty="0">
                <a:latin typeface="Cambria"/>
              </a:rPr>
              <a:t/>
            </a:r>
            <a:br>
              <a:rPr lang="en-GB" sz="2400" cap="none" dirty="0">
                <a:latin typeface="Cambria"/>
              </a:rPr>
            </a:br>
            <a:r>
              <a:rPr lang="en-GB" sz="2400" cap="none" dirty="0">
                <a:latin typeface="Cambria"/>
              </a:rPr>
              <a:t>It </a:t>
            </a:r>
            <a:r>
              <a:rPr lang="en-US" sz="2400" cap="none" dirty="0">
                <a:latin typeface="Cambria"/>
              </a:rPr>
              <a:t>will be automatically scored, and results will be available to schools once the assessment window closes at the end of the week assessment period.</a:t>
            </a:r>
            <a:endParaRPr lang="en-GB" sz="2400" cap="none">
              <a:latin typeface="Cambria"/>
            </a:endParaRPr>
          </a:p>
        </p:txBody>
      </p:sp>
      <p:sp>
        <p:nvSpPr>
          <p:cNvPr id="3" name="Title 1"/>
          <p:cNvSpPr txBox="1">
            <a:spLocks/>
          </p:cNvSpPr>
          <p:nvPr/>
        </p:nvSpPr>
        <p:spPr>
          <a:xfrm>
            <a:off x="799042" y="386774"/>
            <a:ext cx="11200731" cy="1487701"/>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latin typeface="Cambria"/>
              </a:rPr>
              <a:t>How will the Multiplication Tables Check be administered? </a:t>
            </a:r>
          </a:p>
        </p:txBody>
      </p:sp>
      <p:pic>
        <p:nvPicPr>
          <p:cNvPr id="5" name="Picture 4">
            <a:extLst>
              <a:ext uri="{FF2B5EF4-FFF2-40B4-BE49-F238E27FC236}">
                <a16:creationId xmlns:a16="http://schemas.microsoft.com/office/drawing/2014/main" id="{2B0A10FD-DECF-451B-A8AC-32CE2E1631DA}"/>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C76608F3-E841-4049-B742-51D82827FC6E}"/>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298818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3461" y="1473958"/>
            <a:ext cx="11868539" cy="5384042"/>
          </a:xfrm>
        </p:spPr>
        <p:txBody>
          <a:bodyPr>
            <a:normAutofit fontScale="90000"/>
          </a:bodyPr>
          <a:lstStyle/>
          <a:p>
            <a:pPr fontAlgn="base"/>
            <a:r>
              <a:rPr lang="en-GB" cap="none" dirty="0"/>
              <a:t/>
            </a:r>
            <a:br>
              <a:rPr lang="en-GB" cap="none" dirty="0"/>
            </a:br>
            <a:r>
              <a:rPr lang="en-GB" sz="3100" b="1" cap="none" dirty="0">
                <a:latin typeface="Cambria"/>
              </a:rPr>
              <a:t>Children will have 6 seconds to answer each question in a series of 25 questions.</a:t>
            </a:r>
            <a:br>
              <a:rPr lang="en-GB" sz="3100" b="1" cap="none" dirty="0">
                <a:latin typeface="Cambria"/>
              </a:rPr>
            </a:br>
            <a:r>
              <a:rPr lang="en-GB" sz="3100" b="1" cap="none" dirty="0">
                <a:latin typeface="Cambria"/>
              </a:rPr>
              <a:t/>
            </a:r>
            <a:br>
              <a:rPr lang="en-GB" sz="3100" b="1" cap="none" dirty="0">
                <a:latin typeface="Cambria"/>
              </a:rPr>
            </a:br>
            <a:r>
              <a:rPr lang="en-US" sz="3100" cap="none" dirty="0">
                <a:latin typeface="Cambria"/>
              </a:rPr>
              <a:t>This allows pupils the time required to demonstrate their recall of multiplication tables, whilst limiting pupils’ ability to work out answers to the questions.</a:t>
            </a:r>
            <a:br>
              <a:rPr lang="en-US" sz="3100" cap="none" dirty="0">
                <a:latin typeface="Cambria"/>
              </a:rPr>
            </a:br>
            <a:r>
              <a:rPr lang="en-US" sz="3100" dirty="0">
                <a:latin typeface="Cambria"/>
              </a:rPr>
              <a:t/>
            </a:r>
            <a:br>
              <a:rPr lang="en-US" sz="3100" dirty="0">
                <a:latin typeface="Cambria"/>
              </a:rPr>
            </a:br>
            <a:r>
              <a:rPr lang="en-GB" sz="3100" cap="none" dirty="0">
                <a:latin typeface="Cambria"/>
              </a:rPr>
              <a:t>Each question will be worth one mark and be presented to the child in this format:</a:t>
            </a:r>
            <a:br>
              <a:rPr lang="en-GB" sz="3100" cap="none" dirty="0">
                <a:latin typeface="Cambria"/>
              </a:rPr>
            </a:br>
            <a:r>
              <a:rPr lang="en-GB" sz="3100" cap="none" dirty="0">
                <a:latin typeface="Cambria"/>
              </a:rPr>
              <a:t>_ x _ = ____</a:t>
            </a:r>
            <a:r>
              <a:rPr lang="en-GB" cap="none" dirty="0">
                <a:latin typeface="Cambria"/>
              </a:rPr>
              <a:t> </a:t>
            </a:r>
            <a:br>
              <a:rPr lang="en-GB" cap="none" dirty="0">
                <a:latin typeface="Cambria"/>
              </a:rPr>
            </a:br>
            <a:r>
              <a:rPr lang="en-GB" cap="none" dirty="0"/>
              <a:t/>
            </a:r>
            <a:br>
              <a:rPr lang="en-GB" cap="none" dirty="0"/>
            </a:br>
            <a:endParaRPr lang="en-GB" cap="none" dirty="0"/>
          </a:p>
        </p:txBody>
      </p:sp>
      <p:sp>
        <p:nvSpPr>
          <p:cNvPr id="3" name="Title 1"/>
          <p:cNvSpPr txBox="1">
            <a:spLocks/>
          </p:cNvSpPr>
          <p:nvPr/>
        </p:nvSpPr>
        <p:spPr>
          <a:xfrm>
            <a:off x="262368" y="479469"/>
            <a:ext cx="11624832" cy="834558"/>
          </a:xfrm>
          <a:prstGeom prst="rect">
            <a:avLst/>
          </a:prstGeom>
        </p:spPr>
        <p:txBody>
          <a:bodyPr vert="horz" lIns="91440" tIns="45720" rIns="91440" bIns="45720" rtlCol="0" anchor="t">
            <a:normAutofit fontScale="92500" lnSpcReduction="10000"/>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pPr algn="ctr"/>
            <a:r>
              <a:rPr lang="en-GB" cap="none" dirty="0">
                <a:solidFill>
                  <a:srgbClr val="FF0000"/>
                </a:solidFill>
                <a:latin typeface="Cambria"/>
              </a:rPr>
              <a:t>How will the Multiplication </a:t>
            </a:r>
          </a:p>
          <a:p>
            <a:pPr algn="ctr"/>
            <a:r>
              <a:rPr lang="en-GB" cap="none" dirty="0">
                <a:solidFill>
                  <a:srgbClr val="FF0000"/>
                </a:solidFill>
                <a:latin typeface="Cambria"/>
              </a:rPr>
              <a:t>Tables Check be administered? </a:t>
            </a:r>
            <a:endParaRPr lang="en-GB">
              <a:latin typeface="Cambria"/>
            </a:endParaRPr>
          </a:p>
        </p:txBody>
      </p:sp>
      <p:pic>
        <p:nvPicPr>
          <p:cNvPr id="5" name="Picture 4">
            <a:extLst>
              <a:ext uri="{FF2B5EF4-FFF2-40B4-BE49-F238E27FC236}">
                <a16:creationId xmlns:a16="http://schemas.microsoft.com/office/drawing/2014/main" id="{B4234DA6-24F0-4362-AB33-D7FDD8799B5A}"/>
              </a:ext>
            </a:extLst>
          </p:cNvPr>
          <p:cNvPicPr>
            <a:picLocks noChangeAspect="1"/>
          </p:cNvPicPr>
          <p:nvPr/>
        </p:nvPicPr>
        <p:blipFill>
          <a:blip r:embed="rId2"/>
          <a:stretch>
            <a:fillRect/>
          </a:stretch>
        </p:blipFill>
        <p:spPr>
          <a:xfrm>
            <a:off x="193336" y="176253"/>
            <a:ext cx="742673" cy="1022234"/>
          </a:xfrm>
          <a:prstGeom prst="rect">
            <a:avLst/>
          </a:prstGeom>
        </p:spPr>
      </p:pic>
      <p:sp>
        <p:nvSpPr>
          <p:cNvPr id="6" name="TextBox 5">
            <a:extLst>
              <a:ext uri="{FF2B5EF4-FFF2-40B4-BE49-F238E27FC236}">
                <a16:creationId xmlns:a16="http://schemas.microsoft.com/office/drawing/2014/main" id="{758FDF7C-513D-47F7-B546-379F96DDF7A5}"/>
              </a:ext>
            </a:extLst>
          </p:cNvPr>
          <p:cNvSpPr txBox="1"/>
          <p:nvPr/>
        </p:nvSpPr>
        <p:spPr>
          <a:xfrm>
            <a:off x="8680848" y="6396335"/>
            <a:ext cx="3511152" cy="461665"/>
          </a:xfrm>
          <a:prstGeom prst="rect">
            <a:avLst/>
          </a:prstGeom>
          <a:solidFill>
            <a:srgbClr val="8C0303"/>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400" i="1" dirty="0">
                <a:solidFill>
                  <a:schemeClr val="bg1"/>
                </a:solidFill>
                <a:latin typeface="Cambria"/>
              </a:rPr>
              <a:t>Striving for Excellence</a:t>
            </a:r>
            <a:endParaRPr lang="en-US" sz="2400" i="1" dirty="0">
              <a:solidFill>
                <a:schemeClr val="bg1"/>
              </a:solidFill>
              <a:latin typeface="Cambria"/>
              <a:cs typeface="Calibri"/>
            </a:endParaRPr>
          </a:p>
        </p:txBody>
      </p:sp>
    </p:spTree>
    <p:extLst>
      <p:ext uri="{BB962C8B-B14F-4D97-AF65-F5344CB8AC3E}">
        <p14:creationId xmlns:p14="http://schemas.microsoft.com/office/powerpoint/2010/main" val="1588229387"/>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61F90DC613FA4EAD2024648F67097B" ma:contentTypeVersion="12" ma:contentTypeDescription="Create a new document." ma:contentTypeScope="" ma:versionID="60d11f803a4233c848d2380556e5b353">
  <xsd:schema xmlns:xsd="http://www.w3.org/2001/XMLSchema" xmlns:xs="http://www.w3.org/2001/XMLSchema" xmlns:p="http://schemas.microsoft.com/office/2006/metadata/properties" xmlns:ns2="116a8c63-ee05-4936-8e3b-14029ea3a6a5" xmlns:ns3="474f93d7-df46-4078-9e35-827df7f423b0" targetNamespace="http://schemas.microsoft.com/office/2006/metadata/properties" ma:root="true" ma:fieldsID="54015936e4c96b5688ac58904a026ac8" ns2:_="" ns3:_="">
    <xsd:import namespace="116a8c63-ee05-4936-8e3b-14029ea3a6a5"/>
    <xsd:import namespace="474f93d7-df46-4078-9e35-827df7f423b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16a8c63-ee05-4936-8e3b-14029ea3a6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74f93d7-df46-4078-9e35-827df7f423b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8D6608D-DF93-43EB-AB61-4F69FADB8344}">
  <ds:schemaRefs>
    <ds:schemaRef ds:uri="http://schemas.openxmlformats.org/package/2006/metadata/core-properties"/>
    <ds:schemaRef ds:uri="http://schemas.microsoft.com/office/2006/documentManagement/types"/>
    <ds:schemaRef ds:uri="http://www.w3.org/XML/1998/namespace"/>
    <ds:schemaRef ds:uri="116a8c63-ee05-4936-8e3b-14029ea3a6a5"/>
    <ds:schemaRef ds:uri="http://purl.org/dc/elements/1.1/"/>
    <ds:schemaRef ds:uri="http://purl.org/dc/terms/"/>
    <ds:schemaRef ds:uri="http://schemas.microsoft.com/office/2006/metadata/properties"/>
    <ds:schemaRef ds:uri="http://schemas.microsoft.com/office/infopath/2007/PartnerControls"/>
    <ds:schemaRef ds:uri="474f93d7-df46-4078-9e35-827df7f423b0"/>
    <ds:schemaRef ds:uri="http://purl.org/dc/dcmitype/"/>
  </ds:schemaRefs>
</ds:datastoreItem>
</file>

<file path=customXml/itemProps2.xml><?xml version="1.0" encoding="utf-8"?>
<ds:datastoreItem xmlns:ds="http://schemas.openxmlformats.org/officeDocument/2006/customXml" ds:itemID="{3AE6F5B9-E1A7-4157-9FE9-7BBD15A16A5A}">
  <ds:schemaRefs>
    <ds:schemaRef ds:uri="http://schemas.microsoft.com/sharepoint/v3/contenttype/forms"/>
  </ds:schemaRefs>
</ds:datastoreItem>
</file>

<file path=customXml/itemProps3.xml><?xml version="1.0" encoding="utf-8"?>
<ds:datastoreItem xmlns:ds="http://schemas.openxmlformats.org/officeDocument/2006/customXml" ds:itemID="{3056357E-7059-4740-B269-4E9B6F135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16a8c63-ee05-4936-8e3b-14029ea3a6a5"/>
    <ds:schemaRef ds:uri="474f93d7-df46-4078-9e35-827df7f423b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TM10001114[[fn=Gallery]]</Template>
  <TotalTime>1246</TotalTime>
  <Words>2507</Words>
  <Application>Microsoft Office PowerPoint</Application>
  <PresentationFormat>Widescreen</PresentationFormat>
  <Paragraphs>374</Paragraphs>
  <Slides>42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Cambria</vt:lpstr>
      <vt:lpstr>Comic Sans MS</vt:lpstr>
      <vt:lpstr>Gill Sans MT</vt:lpstr>
      <vt:lpstr>Gallery</vt:lpstr>
      <vt:lpstr>PowerPoint Presentation</vt:lpstr>
      <vt:lpstr>Aims</vt:lpstr>
      <vt:lpstr>Under the current National Curriculum, children are supposed to know their times tables by the end of Year 4.  The Multiplication Tables Check has been introduced to ensure that children do know their tables.  </vt:lpstr>
      <vt:lpstr>From the 2019/20 academic year onwards, all state-funded maintained schools and academies (including free schools) in England will be required to administer the MTC to Year 4 pupils. </vt:lpstr>
      <vt:lpstr>- Children with an EHCP will be provided for when taking the MTC e.g., extra time, an adult to read out the question, an enlarged screen, etc.  - Some pupils may be withdrawn from the assessments.  Further details will be provided by the DfE. </vt:lpstr>
      <vt:lpstr>- All Year 4 children will have their multiplication skills formally tested in the Summer Term of  this academic year.  - Schools will have a 3 week window to administer the MTC. (Monday 6th June 2022 – Friday 24th June 2022)   - Teachers will have the flexibility to administer the check to individual pupils,  small groups or a whole class at the same time.</vt:lpstr>
      <vt:lpstr>• School-level results and individual pupil results will be made available to schools.  This will allow schools to provide additional support to pupils who require it.  • As is the case with the phonics check (KS1), school-level results will be available to selected users including Ofsted.  • National results will be reported by the Department for Education (DfE) to track standards over time.  • National and local authority results will be reported by the DfE to allow schools to benchmark the performance of their pupils.   </vt:lpstr>
      <vt:lpstr>Children will be tested using an on-screen check (on a computer or a tablet), where they will have to answer multiplication questions against the clock.  Calculators and wall displays that could provide children with answers will be removed from the room the MTC is taking place in.  The test will last no longer than 5 minutes and is similar to other tests already used by primary school.  It will be automatically scored, and results will be available to schools once the assessment window closes at the end of the week assessment period.</vt:lpstr>
      <vt:lpstr> Children will have 6 seconds to answer each question in a series of 25 questions.  This allows pupils the time required to demonstrate their recall of multiplication tables, whilst limiting pupils’ ability to work out answers to the questions.  Each question will be worth one mark and be presented to the child in this format: _ x _ = ____   </vt:lpstr>
      <vt:lpstr>   The Year 4 programme of study for mathematics (National Curriculum) also states, ‘pupils should be taught to recall multiplication and division facts for multiplication tables up to 12 × 12’.   However, the MTC only assesses the instant recall of multiplication facts. Multiplication and division in a wider context will continue to be assessed through the KS1 and KS2 mathematics assessments.     </vt:lpstr>
      <vt:lpstr>Questions will be selected from the 121 number facts that make up the multiplication tables from 2 to 12, with a particular focus on the 6, 7, 8, 9 and 12 times tables as they are considered to be the most challenging.   Each question will only appear once in any 25-question series, and children won't be asked to answer reversals of a question as part of the check e.g., (so if they've already answered 3 x 4 they won't be asked about 4 x 3).   </vt:lpstr>
      <vt:lpstr>Once the child has inputted their answer on the computer / device they are using, there will be a three-second pause before the next question appears.  Children will be given the opportunity to practise answering questions in this format before the official check begins.    </vt:lpstr>
      <vt:lpstr>At present the DfE have not issued an official "pass mark“.   Watch the video for additional information https://youtu.be/GhAJMJUsAac       </vt:lpstr>
      <vt:lpstr>    </vt:lpstr>
      <vt:lpstr>BASELINE TEST https://www.timestables.co.uk/multiplication-tables-check/   or Soundcheck on TT Roskstars       </vt:lpstr>
      <vt:lpstr>PowerPoint Presentation</vt:lpstr>
      <vt:lpstr>Times Tables Rock Stars https://ttrockstars.com/login  https://www.timestables.co.uk/multiplication-tables-check/           </vt:lpstr>
      <vt:lpstr>TIMES TABLES ROCKSTARS https://ttrockstars.com/login   -At home and in-school learning platform -Get your child to practise daily for 15 minutes      </vt:lpstr>
      <vt:lpstr>PowerPoint Presentation</vt:lpstr>
      <vt:lpstr>PowerPoint Presentation</vt:lpstr>
      <vt:lpstr>PowerPoint Presentation</vt:lpstr>
      <vt:lpstr>National Curriculum https://assets.publishing.service.gov.uk/government/uploads/system/uploads/attachment_data/file/335158/primary_national_curriculum_-_mathematics_220714.pdf   Department of Education (DfE ) https://www.gov.uk/guidance/multiplication-tables-check-development-process       </vt:lpstr>
      <vt:lpstr>    </vt:lpstr>
      <vt:lpstr>Year 3:</vt:lpstr>
      <vt:lpstr>Year 4:</vt:lpstr>
      <vt:lpstr>Year 4:</vt:lpstr>
      <vt:lpstr>Year 4:</vt:lpstr>
      <vt:lpstr>Year 4:</vt:lpstr>
      <vt:lpstr>Year 5:</vt:lpstr>
      <vt:lpstr>Year 5:</vt:lpstr>
      <vt:lpstr>Year 6:</vt:lpstr>
      <vt:lpstr>Year 6:</vt:lpstr>
      <vt:lpstr>Year 6:</vt:lpstr>
      <vt:lpstr>Year 6:</vt:lpstr>
      <vt:lpstr>Year 6:</vt:lpstr>
      <vt:lpstr>Year 6:</vt:lpstr>
      <vt:lpstr>Year 6:</vt:lpstr>
      <vt:lpstr>Year 6:</vt:lpstr>
      <vt:lpstr>Year 5/6:</vt:lpstr>
      <vt:lpstr>Year 6:</vt:lpstr>
      <vt:lpstr>Year 6:</vt:lpstr>
      <vt:lpstr>Year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4 Times Tables Check</dc:title>
  <dc:creator>Wright, Michelle</dc:creator>
  <cp:lastModifiedBy>Carley Metcalfe</cp:lastModifiedBy>
  <cp:revision>141</cp:revision>
  <cp:lastPrinted>2020-11-05T09:29:21Z</cp:lastPrinted>
  <dcterms:created xsi:type="dcterms:W3CDTF">2019-09-18T08:48:05Z</dcterms:created>
  <dcterms:modified xsi:type="dcterms:W3CDTF">2022-03-03T16:22:17Z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0x0101009E61F90DC613FA4EAD2024648F67097B</vt:lpwstr>
  </property>
  <property fmtid="{D5CDD505-2E9C-101B-9397-08002B2CF9AE}" pid="3" name="ComplianceAssetId">
    <vt:lpwstr/>
  </property>
  <property fmtid="{D5CDD505-2E9C-101B-9397-08002B2CF9AE}" pid="4" name="_ExtendedDescription">
    <vt:lpwstr/>
  </property>
</Properties>
</file>